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58" r:id="rId4"/>
    <p:sldId id="263" r:id="rId5"/>
    <p:sldId id="267" r:id="rId6"/>
    <p:sldId id="268" r:id="rId7"/>
    <p:sldId id="261" r:id="rId8"/>
    <p:sldId id="260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3" userDrawn="1">
          <p15:clr>
            <a:srgbClr val="A4A3A4"/>
          </p15:clr>
        </p15:guide>
        <p15:guide id="2" pos="3897" userDrawn="1">
          <p15:clr>
            <a:srgbClr val="A4A3A4"/>
          </p15:clr>
        </p15:guide>
        <p15:guide id="3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4654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85" autoAdjust="0"/>
    <p:restoredTop sz="83226"/>
  </p:normalViewPr>
  <p:slideViewPr>
    <p:cSldViewPr showGuides="1">
      <p:cViewPr>
        <p:scale>
          <a:sx n="72" d="100"/>
          <a:sy n="72" d="100"/>
        </p:scale>
        <p:origin x="1800" y="544"/>
      </p:cViewPr>
      <p:guideLst>
        <p:guide orient="horz" pos="1933"/>
        <p:guide pos="3897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svg>
</file>

<file path=ppt/media/image2.png>
</file>

<file path=ppt/media/image20.jpg>
</file>

<file path=ppt/media/image21.png>
</file>

<file path=ppt/media/image22.svg>
</file>

<file path=ppt/media/image23.png>
</file>

<file path=ppt/media/image24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4516D-D9D2-1347-BD70-4B3243BA26F2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5084A-2209-6A4A-9BA7-8469022049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181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5084A-2209-6A4A-9BA7-84690220499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7074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Серденые</a:t>
            </a:r>
            <a:r>
              <a:rPr lang="ru-RU" dirty="0"/>
              <a:t> заболевания – проблема </a:t>
            </a:r>
          </a:p>
          <a:p>
            <a:endParaRPr lang="ru-RU" dirty="0"/>
          </a:p>
          <a:p>
            <a:r>
              <a:rPr lang="ru-RU" dirty="0"/>
              <a:t>Диагностические средства – один из путей решения</a:t>
            </a:r>
          </a:p>
          <a:p>
            <a:endParaRPr lang="ru-RU" dirty="0"/>
          </a:p>
          <a:p>
            <a:r>
              <a:rPr lang="ru-RU" dirty="0"/>
              <a:t>Цель – сокращение летальных исходов от сердечных заболеваний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5084A-2209-6A4A-9BA7-84690220499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970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5084A-2209-6A4A-9BA7-84690220499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4417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5084A-2209-6A4A-9BA7-84690220499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9921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5084A-2209-6A4A-9BA7-84690220499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204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C8CBA-DC7A-4289-80CD-CD0157270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43C1FCD-E55A-44F9-8892-4A807A5E7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6C0511-0FDB-47C7-8B90-805CCD0E1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414D97-70E7-480F-8222-6F34BC1BF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72CF26-0EA7-4A60-A210-ACE087D0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5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48D3AF-1EE6-45DF-AA11-D7AB75E7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377B6A6-4D61-42B4-A7F9-D6501E284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2191B-759C-4D44-89F7-EC08A4E844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AB8909-870D-4FAC-933E-F49BA52FF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1DB187-B7BC-47EF-81B4-86880DDC1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15EB44-D8A8-42A2-87B4-E776B77D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65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27E39-7F3D-4E7F-9668-EF9507FA4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CA81D4-0BCB-42ED-AC7A-E45FD3460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CE0F1C-109C-4EA2-A65F-E09C6E55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5594AD-D178-48AF-8C58-D05C74CD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510DED-63B7-48D8-9E06-A662429C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477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60AC84A-7B23-4D54-A9DB-161407CE6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6E8208-861E-4EF3-816E-6E44D756E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05B6CA-BF28-4CFD-BE93-F003DA31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0D3FC2-39D2-49CB-BDCD-4237856A1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D15A0C-6D58-410E-A92A-3BB23112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8308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63AF58E-CCD9-4DE6-A7E2-26BDC09F15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4041BA97-BAD9-4001-9506-E11005E18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365125"/>
            <a:ext cx="11475001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224D964D-FD5B-48F5-8B18-EACAC60492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0999" y="1836737"/>
            <a:ext cx="11530013" cy="102234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957B8229-3341-4204-ABAC-7770516A4EC8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280988" y="2713037"/>
            <a:ext cx="11630512" cy="3779838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872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E359AD-D581-4F32-8D7B-5A7303AC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34C58F-C553-4C59-A9E5-5639B012F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1C6E13-94F1-4E84-9F27-B4C3B0943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6272E1-B1DF-4FBD-A0FD-492ABFCAC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4DEC83-DAA5-4C6D-8D4B-BF03457A3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186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2E189-CF27-420A-85D2-E5876822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D5A772-C4C8-4E08-B48F-8CD51F434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C306F-4EA4-496E-A1CA-5F6823D51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464ED1-21C8-4BCE-AF1A-B821DC4C6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936C59-1F73-4222-8ED4-BF5683B47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136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FE85C9-EC20-436D-BAE5-2C4F1243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8B4579-DA0D-40FA-BCCC-F526B965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96D469-6CF6-494C-A1D2-E70D42203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A158C2-021E-481A-885A-9D0352A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62E538-35FF-491E-A7A3-82618B2A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63556A-DAAA-4C39-BCB7-91D7999A4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588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CEF1A4-36D4-4779-9E12-49252917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F2FBDC-D97C-46B0-8030-D8E4C2D56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2B0FC86-B369-46C5-A7B8-B99B53D3F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09F369-837B-4C2E-8FA2-9C1F1791C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D0DC6A-000D-4F70-86B5-771632A54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301BC7-CB1F-4DBC-A2EB-9670C3B6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548F8B-02D5-4903-9013-3F583D64F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12BB498-3D96-439C-AB4D-8E8D73EDA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679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29087-FCBB-470F-B429-7A680B52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120036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29087-FCBB-470F-B429-7A680B52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E1A572D3-4DA6-4192-BFF8-8B6EB79AD353}"/>
              </a:ext>
            </a:extLst>
          </p:cNvPr>
          <p:cNvSpPr/>
          <p:nvPr userDrawn="1"/>
        </p:nvSpPr>
        <p:spPr>
          <a:xfrm>
            <a:off x="0" y="6534000"/>
            <a:ext cx="3396000" cy="324000"/>
          </a:xfrm>
          <a:custGeom>
            <a:avLst/>
            <a:gdLst>
              <a:gd name="connsiteX0" fmla="*/ 0 w 3396000"/>
              <a:gd name="connsiteY0" fmla="*/ 0 h 324000"/>
              <a:gd name="connsiteX1" fmla="*/ 3216000 w 3396000"/>
              <a:gd name="connsiteY1" fmla="*/ 0 h 324000"/>
              <a:gd name="connsiteX2" fmla="*/ 3396000 w 3396000"/>
              <a:gd name="connsiteY2" fmla="*/ 324000 h 324000"/>
              <a:gd name="connsiteX3" fmla="*/ 3216000 w 3396000"/>
              <a:gd name="connsiteY3" fmla="*/ 324000 h 324000"/>
              <a:gd name="connsiteX4" fmla="*/ 3036000 w 3396000"/>
              <a:gd name="connsiteY4" fmla="*/ 324000 h 324000"/>
              <a:gd name="connsiteX5" fmla="*/ 0 w 3396000"/>
              <a:gd name="connsiteY5" fmla="*/ 324000 h 3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6000" h="324000">
                <a:moveTo>
                  <a:pt x="0" y="0"/>
                </a:moveTo>
                <a:lnTo>
                  <a:pt x="3216000" y="0"/>
                </a:lnTo>
                <a:lnTo>
                  <a:pt x="3396000" y="324000"/>
                </a:lnTo>
                <a:lnTo>
                  <a:pt x="3216000" y="324000"/>
                </a:lnTo>
                <a:lnTo>
                  <a:pt x="3036000" y="324000"/>
                </a:lnTo>
                <a:lnTo>
                  <a:pt x="0" y="32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BF8DA119-664A-4591-A005-453FEF365E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168525"/>
            <a:ext cx="10515600" cy="4095750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037563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EB3FA51-943B-4086-A25F-C0E65DD3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1000" y="279000"/>
            <a:ext cx="6570000" cy="99387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B8B6AFF7-ABF1-4A29-84D5-00E32979F1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0825" y="1538288"/>
            <a:ext cx="6570663" cy="432117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06DB0F6D-303F-4E81-A3D0-5C56453C23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6063" y="234000"/>
            <a:ext cx="2249487" cy="2609662"/>
          </a:xfrm>
        </p:spPr>
        <p:txBody>
          <a:bodyPr/>
          <a:lstStyle/>
          <a:p>
            <a:endParaRPr lang="ru-RU"/>
          </a:p>
        </p:txBody>
      </p:sp>
      <p:sp>
        <p:nvSpPr>
          <p:cNvPr id="11" name="Рисунок 8">
            <a:extLst>
              <a:ext uri="{FF2B5EF4-FFF2-40B4-BE49-F238E27FC236}">
                <a16:creationId xmlns:a16="http://schemas.microsoft.com/office/drawing/2014/main" id="{E19019EB-1908-499F-8DDD-57FCF302CF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2780" y="3113662"/>
            <a:ext cx="2249487" cy="328466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8">
            <a:extLst>
              <a:ext uri="{FF2B5EF4-FFF2-40B4-BE49-F238E27FC236}">
                <a16:creationId xmlns:a16="http://schemas.microsoft.com/office/drawing/2014/main" id="{42858865-2D1D-4E01-A5ED-8E9703C3F9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91802" y="549000"/>
            <a:ext cx="2249487" cy="328466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8">
            <a:extLst>
              <a:ext uri="{FF2B5EF4-FFF2-40B4-BE49-F238E27FC236}">
                <a16:creationId xmlns:a16="http://schemas.microsoft.com/office/drawing/2014/main" id="{E2644163-594C-4D16-97AD-5643AA6E3E0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791802" y="4095550"/>
            <a:ext cx="2249487" cy="2609662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03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7E728-47D6-4475-94EF-3689685F2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F32C15-1300-464F-BA54-88642F54F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ABC4BB-D24E-414A-9426-CF01BC1B3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441789-CBAA-4724-8D24-AEFAEB111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E03F1F-5631-4AE9-84F5-166B1B54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D6C9F5-D723-4000-88BA-417FC3BE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760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presentation-creation.ru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9A010C-DA26-43A3-A460-B317C2B3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CAD0C7-F3AF-4A99-B7A4-594FB878E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B9764E-3742-48FF-B875-763B97BD9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C4ABE-3AB2-4760-AE95-817E917DACAD}" type="datetimeFigureOut">
              <a:rPr lang="ru-RU" smtClean="0"/>
              <a:t>25.03.2021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A3201E-2B60-46A4-8BD3-4AC0C0112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470D74-DAAC-4D19-ACF5-2EF1544C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hlinkClick r:id="rId15"/>
            <a:extLst>
              <a:ext uri="{FF2B5EF4-FFF2-40B4-BE49-F238E27FC236}">
                <a16:creationId xmlns:a16="http://schemas.microsoft.com/office/drawing/2014/main" id="{835B29EF-FFFB-41B4-9133-19FFA86AB34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4000" y="367393"/>
            <a:ext cx="757762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70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A0B9BC0-7859-CC4D-8C8A-8D8D6813E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658" y="-877337"/>
            <a:ext cx="16419318" cy="9620694"/>
          </a:xfrm>
          <a:prstGeom prst="rect">
            <a:avLst/>
          </a:prstGeom>
        </p:spPr>
      </p:pic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0C370953-F495-4EB6-B835-70A5E7B3F6EE}"/>
              </a:ext>
            </a:extLst>
          </p:cNvPr>
          <p:cNvSpPr/>
          <p:nvPr/>
        </p:nvSpPr>
        <p:spPr>
          <a:xfrm rot="10800000">
            <a:off x="0" y="-59092"/>
            <a:ext cx="7512001" cy="6976184"/>
          </a:xfrm>
          <a:custGeom>
            <a:avLst/>
            <a:gdLst>
              <a:gd name="connsiteX0" fmla="*/ 7512001 w 7512001"/>
              <a:gd name="connsiteY0" fmla="*/ 6976184 h 6976184"/>
              <a:gd name="connsiteX1" fmla="*/ 7471158 w 7512001"/>
              <a:gd name="connsiteY1" fmla="*/ 6914835 h 6976184"/>
              <a:gd name="connsiteX2" fmla="*/ 0 w 7512001"/>
              <a:gd name="connsiteY2" fmla="*/ 6914835 h 6976184"/>
              <a:gd name="connsiteX3" fmla="*/ 2882430 w 7512001"/>
              <a:gd name="connsiteY3" fmla="*/ 0 h 6976184"/>
              <a:gd name="connsiteX4" fmla="*/ 2920480 w 7512001"/>
              <a:gd name="connsiteY4" fmla="*/ 56832 h 6976184"/>
              <a:gd name="connsiteX5" fmla="*/ 7512001 w 7512001"/>
              <a:gd name="connsiteY5" fmla="*/ 56832 h 697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2001" h="6976184">
                <a:moveTo>
                  <a:pt x="7512001" y="6976184"/>
                </a:moveTo>
                <a:lnTo>
                  <a:pt x="7471158" y="6914835"/>
                </a:lnTo>
                <a:lnTo>
                  <a:pt x="0" y="6914835"/>
                </a:lnTo>
                <a:lnTo>
                  <a:pt x="2882430" y="0"/>
                </a:lnTo>
                <a:lnTo>
                  <a:pt x="2920480" y="56832"/>
                </a:lnTo>
                <a:lnTo>
                  <a:pt x="7512001" y="56832"/>
                </a:lnTo>
                <a:close/>
              </a:path>
            </a:pathLst>
          </a:custGeom>
          <a:solidFill>
            <a:schemeClr val="tx2">
              <a:lumMod val="7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5415611" y="2827379"/>
            <a:ext cx="569591" cy="4422544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69591"/>
              <a:gd name="connsiteY0" fmla="*/ 222006 h 5400000"/>
              <a:gd name="connsiteX1" fmla="*/ 540000 w 569591"/>
              <a:gd name="connsiteY1" fmla="*/ 0 h 5400000"/>
              <a:gd name="connsiteX2" fmla="*/ 569591 w 569591"/>
              <a:gd name="connsiteY2" fmla="*/ 5094866 h 5400000"/>
              <a:gd name="connsiteX3" fmla="*/ 0 w 569591"/>
              <a:gd name="connsiteY3" fmla="*/ 5400000 h 5400000"/>
              <a:gd name="connsiteX4" fmla="*/ 32 w 569591"/>
              <a:gd name="connsiteY4" fmla="*/ 222006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591" h="5400000">
                <a:moveTo>
                  <a:pt x="32" y="222006"/>
                </a:moveTo>
                <a:lnTo>
                  <a:pt x="540000" y="0"/>
                </a:lnTo>
                <a:lnTo>
                  <a:pt x="569591" y="5094866"/>
                </a:lnTo>
                <a:lnTo>
                  <a:pt x="0" y="5400000"/>
                </a:lnTo>
                <a:cubicBezTo>
                  <a:pt x="11" y="3674002"/>
                  <a:pt x="21" y="1948004"/>
                  <a:pt x="32" y="222006"/>
                </a:cubicBez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7198910" y="-421810"/>
            <a:ext cx="540000" cy="5176884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15764 w 540000"/>
              <a:gd name="connsiteY0" fmla="*/ 219317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15764 w 540000"/>
              <a:gd name="connsiteY4" fmla="*/ 219317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" h="5400000">
                <a:moveTo>
                  <a:pt x="15764" y="219317"/>
                </a:moveTo>
                <a:lnTo>
                  <a:pt x="540000" y="0"/>
                </a:lnTo>
                <a:lnTo>
                  <a:pt x="465692" y="5204060"/>
                </a:lnTo>
                <a:lnTo>
                  <a:pt x="0" y="5400000"/>
                </a:lnTo>
                <a:cubicBezTo>
                  <a:pt x="5255" y="3673106"/>
                  <a:pt x="10509" y="1946211"/>
                  <a:pt x="15764" y="219317"/>
                </a:cubicBez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5806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ECB0B55-440E-4270-872B-E946489FCA45}"/>
              </a:ext>
            </a:extLst>
          </p:cNvPr>
          <p:cNvSpPr/>
          <p:nvPr/>
        </p:nvSpPr>
        <p:spPr>
          <a:xfrm>
            <a:off x="266780" y="3661799"/>
            <a:ext cx="2634219" cy="74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201000" y="1305342"/>
            <a:ext cx="66043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</a:rPr>
              <a:t>Портативное устройство для диагностики сердца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7F8736-D3AC-431F-8BBE-11645CBFC1B7}"/>
              </a:ext>
            </a:extLst>
          </p:cNvPr>
          <p:cNvSpPr txBox="1"/>
          <p:nvPr/>
        </p:nvSpPr>
        <p:spPr>
          <a:xfrm>
            <a:off x="201000" y="3933010"/>
            <a:ext cx="3419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</a:rPr>
              <a:t>Проект Чернова А.А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ru-RU" sz="2000" b="1" dirty="0">
                <a:solidFill>
                  <a:schemeClr val="bg1"/>
                </a:solidFill>
              </a:rPr>
              <a:t>и Колесникова А.А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6F7AC-A5E4-FA4F-BE07-D673B643AE24}"/>
              </a:ext>
            </a:extLst>
          </p:cNvPr>
          <p:cNvSpPr txBox="1"/>
          <p:nvPr/>
        </p:nvSpPr>
        <p:spPr>
          <a:xfrm>
            <a:off x="9745884" y="412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318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6394095" y="-354265"/>
            <a:ext cx="511263" cy="5141117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6158 w 540000"/>
              <a:gd name="connsiteY0" fmla="*/ 233622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36158 w 540000"/>
              <a:gd name="connsiteY4" fmla="*/ 233622 h 5400000"/>
              <a:gd name="connsiteX0" fmla="*/ 21991 w 540000"/>
              <a:gd name="connsiteY0" fmla="*/ 232632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21991 w 540000"/>
              <a:gd name="connsiteY4" fmla="*/ 232632 h 5400000"/>
              <a:gd name="connsiteX0" fmla="*/ 21991 w 528835"/>
              <a:gd name="connsiteY0" fmla="*/ 191934 h 5359302"/>
              <a:gd name="connsiteX1" fmla="*/ 528835 w 528835"/>
              <a:gd name="connsiteY1" fmla="*/ 0 h 5359302"/>
              <a:gd name="connsiteX2" fmla="*/ 465692 w 528835"/>
              <a:gd name="connsiteY2" fmla="*/ 5163362 h 5359302"/>
              <a:gd name="connsiteX3" fmla="*/ 0 w 528835"/>
              <a:gd name="connsiteY3" fmla="*/ 5359302 h 5359302"/>
              <a:gd name="connsiteX4" fmla="*/ 21991 w 528835"/>
              <a:gd name="connsiteY4" fmla="*/ 191934 h 5359302"/>
              <a:gd name="connsiteX0" fmla="*/ 13681 w 528835"/>
              <a:gd name="connsiteY0" fmla="*/ 188390 h 5359302"/>
              <a:gd name="connsiteX1" fmla="*/ 528835 w 528835"/>
              <a:gd name="connsiteY1" fmla="*/ 0 h 5359302"/>
              <a:gd name="connsiteX2" fmla="*/ 465692 w 528835"/>
              <a:gd name="connsiteY2" fmla="*/ 5163362 h 5359302"/>
              <a:gd name="connsiteX3" fmla="*/ 0 w 528835"/>
              <a:gd name="connsiteY3" fmla="*/ 5359302 h 5359302"/>
              <a:gd name="connsiteX4" fmla="*/ 13681 w 528835"/>
              <a:gd name="connsiteY4" fmla="*/ 188390 h 5359302"/>
              <a:gd name="connsiteX0" fmla="*/ 13681 w 511263"/>
              <a:gd name="connsiteY0" fmla="*/ 180730 h 5351642"/>
              <a:gd name="connsiteX1" fmla="*/ 511263 w 511263"/>
              <a:gd name="connsiteY1" fmla="*/ 0 h 5351642"/>
              <a:gd name="connsiteX2" fmla="*/ 465692 w 511263"/>
              <a:gd name="connsiteY2" fmla="*/ 5155702 h 5351642"/>
              <a:gd name="connsiteX3" fmla="*/ 0 w 511263"/>
              <a:gd name="connsiteY3" fmla="*/ 5351642 h 5351642"/>
              <a:gd name="connsiteX4" fmla="*/ 13681 w 511263"/>
              <a:gd name="connsiteY4" fmla="*/ 180730 h 535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1263" h="5351642">
                <a:moveTo>
                  <a:pt x="13681" y="180730"/>
                </a:moveTo>
                <a:lnTo>
                  <a:pt x="511263" y="0"/>
                </a:lnTo>
                <a:lnTo>
                  <a:pt x="465692" y="5155702"/>
                </a:lnTo>
                <a:lnTo>
                  <a:pt x="0" y="5351642"/>
                </a:lnTo>
                <a:cubicBezTo>
                  <a:pt x="7330" y="3629186"/>
                  <a:pt x="6351" y="1903186"/>
                  <a:pt x="13681" y="180730"/>
                </a:cubicBez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4641529" y="2895559"/>
            <a:ext cx="532615" cy="4399242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40000"/>
              <a:gd name="connsiteY0" fmla="*/ 138230 h 5316224"/>
              <a:gd name="connsiteX1" fmla="*/ 537219 w 540000"/>
              <a:gd name="connsiteY1" fmla="*/ 0 h 5316224"/>
              <a:gd name="connsiteX2" fmla="*/ 540000 w 540000"/>
              <a:gd name="connsiteY2" fmla="*/ 5316224 h 5316224"/>
              <a:gd name="connsiteX3" fmla="*/ 0 w 540000"/>
              <a:gd name="connsiteY3" fmla="*/ 5316224 h 5316224"/>
              <a:gd name="connsiteX4" fmla="*/ 32 w 540000"/>
              <a:gd name="connsiteY4" fmla="*/ 138230 h 5316224"/>
              <a:gd name="connsiteX0" fmla="*/ 1332 w 540000"/>
              <a:gd name="connsiteY0" fmla="*/ 182433 h 5316224"/>
              <a:gd name="connsiteX1" fmla="*/ 537219 w 540000"/>
              <a:gd name="connsiteY1" fmla="*/ 0 h 5316224"/>
              <a:gd name="connsiteX2" fmla="*/ 540000 w 540000"/>
              <a:gd name="connsiteY2" fmla="*/ 5316224 h 5316224"/>
              <a:gd name="connsiteX3" fmla="*/ 0 w 540000"/>
              <a:gd name="connsiteY3" fmla="*/ 5316224 h 5316224"/>
              <a:gd name="connsiteX4" fmla="*/ 1332 w 540000"/>
              <a:gd name="connsiteY4" fmla="*/ 182433 h 5316224"/>
              <a:gd name="connsiteX0" fmla="*/ 1332 w 540000"/>
              <a:gd name="connsiteY0" fmla="*/ 197076 h 5330867"/>
              <a:gd name="connsiteX1" fmla="*/ 531087 w 540000"/>
              <a:gd name="connsiteY1" fmla="*/ 0 h 5330867"/>
              <a:gd name="connsiteX2" fmla="*/ 540000 w 540000"/>
              <a:gd name="connsiteY2" fmla="*/ 5330867 h 5330867"/>
              <a:gd name="connsiteX3" fmla="*/ 0 w 540000"/>
              <a:gd name="connsiteY3" fmla="*/ 5330867 h 5330867"/>
              <a:gd name="connsiteX4" fmla="*/ 1332 w 540000"/>
              <a:gd name="connsiteY4" fmla="*/ 197076 h 5330867"/>
              <a:gd name="connsiteX0" fmla="*/ 8892 w 540000"/>
              <a:gd name="connsiteY0" fmla="*/ 190468 h 5330867"/>
              <a:gd name="connsiteX1" fmla="*/ 531087 w 540000"/>
              <a:gd name="connsiteY1" fmla="*/ 0 h 5330867"/>
              <a:gd name="connsiteX2" fmla="*/ 540000 w 540000"/>
              <a:gd name="connsiteY2" fmla="*/ 5330867 h 5330867"/>
              <a:gd name="connsiteX3" fmla="*/ 0 w 540000"/>
              <a:gd name="connsiteY3" fmla="*/ 5330867 h 5330867"/>
              <a:gd name="connsiteX4" fmla="*/ 8892 w 540000"/>
              <a:gd name="connsiteY4" fmla="*/ 190468 h 5330867"/>
              <a:gd name="connsiteX0" fmla="*/ 8892 w 540000"/>
              <a:gd name="connsiteY0" fmla="*/ 178924 h 5319323"/>
              <a:gd name="connsiteX1" fmla="*/ 528177 w 540000"/>
              <a:gd name="connsiteY1" fmla="*/ 0 h 5319323"/>
              <a:gd name="connsiteX2" fmla="*/ 540000 w 540000"/>
              <a:gd name="connsiteY2" fmla="*/ 5319323 h 5319323"/>
              <a:gd name="connsiteX3" fmla="*/ 0 w 540000"/>
              <a:gd name="connsiteY3" fmla="*/ 5319323 h 5319323"/>
              <a:gd name="connsiteX4" fmla="*/ 8892 w 540000"/>
              <a:gd name="connsiteY4" fmla="*/ 178924 h 5319323"/>
              <a:gd name="connsiteX0" fmla="*/ 8892 w 532615"/>
              <a:gd name="connsiteY0" fmla="*/ 178924 h 5319323"/>
              <a:gd name="connsiteX1" fmla="*/ 528177 w 532615"/>
              <a:gd name="connsiteY1" fmla="*/ 0 h 5319323"/>
              <a:gd name="connsiteX2" fmla="*/ 532615 w 532615"/>
              <a:gd name="connsiteY2" fmla="*/ 5083327 h 5319323"/>
              <a:gd name="connsiteX3" fmla="*/ 0 w 532615"/>
              <a:gd name="connsiteY3" fmla="*/ 5319323 h 5319323"/>
              <a:gd name="connsiteX4" fmla="*/ 8892 w 532615"/>
              <a:gd name="connsiteY4" fmla="*/ 178924 h 5319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615" h="5319323">
                <a:moveTo>
                  <a:pt x="8892" y="178924"/>
                </a:moveTo>
                <a:lnTo>
                  <a:pt x="528177" y="0"/>
                </a:lnTo>
                <a:cubicBezTo>
                  <a:pt x="529656" y="1694442"/>
                  <a:pt x="531136" y="3388885"/>
                  <a:pt x="532615" y="5083327"/>
                </a:cubicBezTo>
                <a:lnTo>
                  <a:pt x="0" y="5319323"/>
                </a:lnTo>
                <a:cubicBezTo>
                  <a:pt x="11" y="3593325"/>
                  <a:pt x="8881" y="1904922"/>
                  <a:pt x="8892" y="178924"/>
                </a:cubicBez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3795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8055126" y="388102"/>
            <a:ext cx="4055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/>
              <a:t>Актуальность темы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7F8736-D3AC-431F-8BBE-11645CBFC1B7}"/>
              </a:ext>
            </a:extLst>
          </p:cNvPr>
          <p:cNvSpPr txBox="1"/>
          <p:nvPr/>
        </p:nvSpPr>
        <p:spPr>
          <a:xfrm>
            <a:off x="7749614" y="1979504"/>
            <a:ext cx="3936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Сердечные заболевания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D6F87E-0166-4134-9916-750B7725F976}"/>
              </a:ext>
            </a:extLst>
          </p:cNvPr>
          <p:cNvSpPr txBox="1"/>
          <p:nvPr/>
        </p:nvSpPr>
        <p:spPr>
          <a:xfrm>
            <a:off x="6958204" y="3313796"/>
            <a:ext cx="4529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Диагностические средства</a:t>
            </a:r>
          </a:p>
        </p:txBody>
      </p:sp>
      <p:sp>
        <p:nvSpPr>
          <p:cNvPr id="29" name="Полилиния: фигура 28">
            <a:extLst>
              <a:ext uri="{FF2B5EF4-FFF2-40B4-BE49-F238E27FC236}">
                <a16:creationId xmlns:a16="http://schemas.microsoft.com/office/drawing/2014/main" id="{F271B7CF-FCA9-45E8-AE2A-8C25FB47E635}"/>
              </a:ext>
            </a:extLst>
          </p:cNvPr>
          <p:cNvSpPr/>
          <p:nvPr/>
        </p:nvSpPr>
        <p:spPr>
          <a:xfrm>
            <a:off x="-1152319" y="-135975"/>
            <a:ext cx="8711813" cy="7299651"/>
          </a:xfrm>
          <a:custGeom>
            <a:avLst/>
            <a:gdLst>
              <a:gd name="connsiteX0" fmla="*/ 7408209 w 8116146"/>
              <a:gd name="connsiteY0" fmla="*/ 0 h 7047694"/>
              <a:gd name="connsiteX1" fmla="*/ 8116146 w 8116146"/>
              <a:gd name="connsiteY1" fmla="*/ 39310 h 7047694"/>
              <a:gd name="connsiteX2" fmla="*/ 6776341 w 8116146"/>
              <a:gd name="connsiteY2" fmla="*/ 3232173 h 7047694"/>
              <a:gd name="connsiteX3" fmla="*/ 6238039 w 8116146"/>
              <a:gd name="connsiteY3" fmla="*/ 3191633 h 7047694"/>
              <a:gd name="connsiteX4" fmla="*/ 4659876 w 8116146"/>
              <a:gd name="connsiteY4" fmla="*/ 7016527 h 7047694"/>
              <a:gd name="connsiteX5" fmla="*/ 4680673 w 8116146"/>
              <a:gd name="connsiteY5" fmla="*/ 7047694 h 7047694"/>
              <a:gd name="connsiteX6" fmla="*/ 4647016 w 8116146"/>
              <a:gd name="connsiteY6" fmla="*/ 7047694 h 7047694"/>
              <a:gd name="connsiteX7" fmla="*/ 0 w 8116146"/>
              <a:gd name="connsiteY7" fmla="*/ 7047694 h 7047694"/>
              <a:gd name="connsiteX8" fmla="*/ 19044 w 8116146"/>
              <a:gd name="connsiteY8" fmla="*/ 64140 h 7047694"/>
              <a:gd name="connsiteX9" fmla="*/ 17446 w 8116146"/>
              <a:gd name="connsiteY9" fmla="*/ 61730 h 7047694"/>
              <a:gd name="connsiteX10" fmla="*/ 19050 w 8116146"/>
              <a:gd name="connsiteY10" fmla="*/ 61730 h 7047694"/>
              <a:gd name="connsiteX11" fmla="*/ 7382346 w 8116146"/>
              <a:gd name="connsiteY11" fmla="*/ 61730 h 7047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16146" h="7047694">
                <a:moveTo>
                  <a:pt x="7408209" y="0"/>
                </a:moveTo>
                <a:lnTo>
                  <a:pt x="8116146" y="39310"/>
                </a:lnTo>
                <a:cubicBezTo>
                  <a:pt x="7649718" y="1142240"/>
                  <a:pt x="7242770" y="2129243"/>
                  <a:pt x="6776341" y="3232173"/>
                </a:cubicBezTo>
                <a:lnTo>
                  <a:pt x="6238039" y="3191633"/>
                </a:lnTo>
                <a:lnTo>
                  <a:pt x="4659876" y="7016527"/>
                </a:lnTo>
                <a:lnTo>
                  <a:pt x="4680673" y="7047694"/>
                </a:lnTo>
                <a:lnTo>
                  <a:pt x="4647016" y="7047694"/>
                </a:lnTo>
                <a:lnTo>
                  <a:pt x="0" y="7047694"/>
                </a:lnTo>
                <a:lnTo>
                  <a:pt x="19044" y="64140"/>
                </a:lnTo>
                <a:lnTo>
                  <a:pt x="17446" y="61730"/>
                </a:lnTo>
                <a:lnTo>
                  <a:pt x="19050" y="61730"/>
                </a:lnTo>
                <a:lnTo>
                  <a:pt x="7382346" y="61730"/>
                </a:lnTo>
                <a:close/>
              </a:path>
            </a:pathLst>
          </a:cu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5856F1-A42E-4DC0-9EAC-D45ADF422359}"/>
              </a:ext>
            </a:extLst>
          </p:cNvPr>
          <p:cNvSpPr txBox="1"/>
          <p:nvPr/>
        </p:nvSpPr>
        <p:spPr>
          <a:xfrm>
            <a:off x="5621074" y="4813495"/>
            <a:ext cx="5069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Сокращение количества потенциальных жертв сердечных заболеваний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16D7AD0D-6B8D-4BB1-9DEE-1E2C95B11DDF}"/>
              </a:ext>
            </a:extLst>
          </p:cNvPr>
          <p:cNvSpPr/>
          <p:nvPr/>
        </p:nvSpPr>
        <p:spPr>
          <a:xfrm>
            <a:off x="5621074" y="5600048"/>
            <a:ext cx="4645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. 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1C13F0-06B3-41ED-BA92-F7AA4347B3FB}"/>
              </a:ext>
            </a:extLst>
          </p:cNvPr>
          <p:cNvSpPr/>
          <p:nvPr/>
        </p:nvSpPr>
        <p:spPr>
          <a:xfrm>
            <a:off x="8055126" y="909000"/>
            <a:ext cx="4055982" cy="45719"/>
          </a:xfrm>
          <a:prstGeom prst="rect">
            <a:avLst/>
          </a:prstGeom>
          <a:solidFill>
            <a:srgbClr val="3C46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627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3176ECF0-EE47-41EA-875B-0519BA2E98AA}"/>
              </a:ext>
            </a:extLst>
          </p:cNvPr>
          <p:cNvSpPr/>
          <p:nvPr/>
        </p:nvSpPr>
        <p:spPr>
          <a:xfrm>
            <a:off x="0" y="6534000"/>
            <a:ext cx="3396000" cy="324000"/>
          </a:xfrm>
          <a:custGeom>
            <a:avLst/>
            <a:gdLst>
              <a:gd name="connsiteX0" fmla="*/ 0 w 3396000"/>
              <a:gd name="connsiteY0" fmla="*/ 0 h 324000"/>
              <a:gd name="connsiteX1" fmla="*/ 3216000 w 3396000"/>
              <a:gd name="connsiteY1" fmla="*/ 0 h 324000"/>
              <a:gd name="connsiteX2" fmla="*/ 3396000 w 3396000"/>
              <a:gd name="connsiteY2" fmla="*/ 324000 h 324000"/>
              <a:gd name="connsiteX3" fmla="*/ 3216000 w 3396000"/>
              <a:gd name="connsiteY3" fmla="*/ 324000 h 324000"/>
              <a:gd name="connsiteX4" fmla="*/ 3036000 w 3396000"/>
              <a:gd name="connsiteY4" fmla="*/ 324000 h 324000"/>
              <a:gd name="connsiteX5" fmla="*/ 0 w 3396000"/>
              <a:gd name="connsiteY5" fmla="*/ 324000 h 3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6000" h="324000">
                <a:moveTo>
                  <a:pt x="0" y="0"/>
                </a:moveTo>
                <a:lnTo>
                  <a:pt x="3216000" y="0"/>
                </a:lnTo>
                <a:lnTo>
                  <a:pt x="3396000" y="324000"/>
                </a:lnTo>
                <a:lnTo>
                  <a:pt x="3216000" y="324000"/>
                </a:lnTo>
                <a:lnTo>
                  <a:pt x="3036000" y="324000"/>
                </a:lnTo>
                <a:lnTo>
                  <a:pt x="0" y="324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8B7404-5B1E-454B-9143-37B12EAA7828}"/>
              </a:ext>
            </a:extLst>
          </p:cNvPr>
          <p:cNvSpPr txBox="1"/>
          <p:nvPr/>
        </p:nvSpPr>
        <p:spPr>
          <a:xfrm>
            <a:off x="1329395" y="2676415"/>
            <a:ext cx="5240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Цель – создание диагностического прибора</a:t>
            </a:r>
          </a:p>
        </p:txBody>
      </p:sp>
      <p:sp>
        <p:nvSpPr>
          <p:cNvPr id="7" name="Шестиугольник 6">
            <a:extLst>
              <a:ext uri="{FF2B5EF4-FFF2-40B4-BE49-F238E27FC236}">
                <a16:creationId xmlns:a16="http://schemas.microsoft.com/office/drawing/2014/main" id="{0B1C8BEE-44EE-43C4-BE09-B00C937127CC}"/>
              </a:ext>
            </a:extLst>
          </p:cNvPr>
          <p:cNvSpPr/>
          <p:nvPr/>
        </p:nvSpPr>
        <p:spPr>
          <a:xfrm>
            <a:off x="683590" y="2622234"/>
            <a:ext cx="587465" cy="506435"/>
          </a:xfrm>
          <a:prstGeom prst="hexagon">
            <a:avLst/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D351E3-07F6-4C1A-9469-0436585956E7}"/>
              </a:ext>
            </a:extLst>
          </p:cNvPr>
          <p:cNvSpPr txBox="1"/>
          <p:nvPr/>
        </p:nvSpPr>
        <p:spPr>
          <a:xfrm>
            <a:off x="1271055" y="3540548"/>
            <a:ext cx="3848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Возможно ли это реализовать?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091FCA7-1A0A-4F7B-9FEB-74BC15051BE6}"/>
              </a:ext>
            </a:extLst>
          </p:cNvPr>
          <p:cNvSpPr/>
          <p:nvPr/>
        </p:nvSpPr>
        <p:spPr>
          <a:xfrm>
            <a:off x="1288817" y="3931621"/>
            <a:ext cx="4196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u="sng" dirty="0"/>
              <a:t>ДА, </a:t>
            </a:r>
            <a:r>
              <a:rPr lang="ru-RU" dirty="0"/>
              <a:t> это возможно</a:t>
            </a:r>
            <a:endParaRPr lang="ru-RU" b="1" u="sng" dirty="0"/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B2797BE5-D4C6-48B7-A238-05BCC384657F}"/>
              </a:ext>
            </a:extLst>
          </p:cNvPr>
          <p:cNvSpPr/>
          <p:nvPr/>
        </p:nvSpPr>
        <p:spPr>
          <a:xfrm>
            <a:off x="690885" y="3687440"/>
            <a:ext cx="587465" cy="506435"/>
          </a:xfrm>
          <a:prstGeom prst="hexagon">
            <a:avLst/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CD0F59-A28A-4ED6-837E-EC4C90E60049}"/>
              </a:ext>
            </a:extLst>
          </p:cNvPr>
          <p:cNvSpPr txBox="1"/>
          <p:nvPr/>
        </p:nvSpPr>
        <p:spPr>
          <a:xfrm>
            <a:off x="1313132" y="4831853"/>
            <a:ext cx="33428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Какова концепция продукта?</a:t>
            </a:r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F5123C87-61F3-4D25-B595-D69417829DBF}"/>
              </a:ext>
            </a:extLst>
          </p:cNvPr>
          <p:cNvSpPr/>
          <p:nvPr/>
        </p:nvSpPr>
        <p:spPr>
          <a:xfrm>
            <a:off x="730322" y="4821504"/>
            <a:ext cx="587465" cy="506435"/>
          </a:xfrm>
          <a:prstGeom prst="hexagon">
            <a:avLst/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D0F88E-A636-404B-B161-F0893E825ED3}"/>
              </a:ext>
            </a:extLst>
          </p:cNvPr>
          <p:cNvSpPr txBox="1"/>
          <p:nvPr/>
        </p:nvSpPr>
        <p:spPr>
          <a:xfrm>
            <a:off x="808327" y="444814"/>
            <a:ext cx="54471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/>
              <a:t>Поставленные задачи</a:t>
            </a:r>
            <a:endParaRPr lang="ru-RU" sz="4400" dirty="0">
              <a:solidFill>
                <a:schemeClr val="accent2"/>
              </a:solidFill>
            </a:endParaRP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B608E83C-2F35-4258-B8BA-A12FE2C6896C}"/>
              </a:ext>
            </a:extLst>
          </p:cNvPr>
          <p:cNvGrpSpPr/>
          <p:nvPr/>
        </p:nvGrpSpPr>
        <p:grpSpPr>
          <a:xfrm>
            <a:off x="6371886" y="1084346"/>
            <a:ext cx="5866997" cy="5098703"/>
            <a:chOff x="6975027" y="2069853"/>
            <a:chExt cx="4002786" cy="3478614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grpSpPr>
        <p:sp>
          <p:nvSpPr>
            <p:cNvPr id="18" name="Шестиугольник 17">
              <a:extLst>
                <a:ext uri="{FF2B5EF4-FFF2-40B4-BE49-F238E27FC236}">
                  <a16:creationId xmlns:a16="http://schemas.microsoft.com/office/drawing/2014/main" id="{33B9EEBC-04CC-4030-A45E-FAB2A1910702}"/>
                </a:ext>
              </a:extLst>
            </p:cNvPr>
            <p:cNvSpPr/>
            <p:nvPr/>
          </p:nvSpPr>
          <p:spPr>
            <a:xfrm rot="1800000">
              <a:off x="7615723" y="2079077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Шестиугольник 19">
              <a:extLst>
                <a:ext uri="{FF2B5EF4-FFF2-40B4-BE49-F238E27FC236}">
                  <a16:creationId xmlns:a16="http://schemas.microsoft.com/office/drawing/2014/main" id="{0AC2DD81-362A-4236-8FFA-F2441FC7211E}"/>
                </a:ext>
              </a:extLst>
            </p:cNvPr>
            <p:cNvSpPr/>
            <p:nvPr/>
          </p:nvSpPr>
          <p:spPr>
            <a:xfrm rot="1800000">
              <a:off x="8897116" y="2069853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Шестиугольник 22">
              <a:extLst>
                <a:ext uri="{FF2B5EF4-FFF2-40B4-BE49-F238E27FC236}">
                  <a16:creationId xmlns:a16="http://schemas.microsoft.com/office/drawing/2014/main" id="{97C4106C-A604-466C-9469-22E160FF907E}"/>
                </a:ext>
              </a:extLst>
            </p:cNvPr>
            <p:cNvSpPr/>
            <p:nvPr/>
          </p:nvSpPr>
          <p:spPr>
            <a:xfrm rot="1800000">
              <a:off x="8256421" y="3183858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" name="Шестиугольник 23">
              <a:extLst>
                <a:ext uri="{FF2B5EF4-FFF2-40B4-BE49-F238E27FC236}">
                  <a16:creationId xmlns:a16="http://schemas.microsoft.com/office/drawing/2014/main" id="{E3FE9B03-9D22-4BC3-9438-F2A07616CE89}"/>
                </a:ext>
              </a:extLst>
            </p:cNvPr>
            <p:cNvSpPr/>
            <p:nvPr/>
          </p:nvSpPr>
          <p:spPr>
            <a:xfrm rot="1800000">
              <a:off x="9537813" y="3174635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CABC493D-0CDA-4BA3-9138-CB0B8AC118A6}"/>
                </a:ext>
              </a:extLst>
            </p:cNvPr>
            <p:cNvSpPr/>
            <p:nvPr/>
          </p:nvSpPr>
          <p:spPr>
            <a:xfrm rot="1800000">
              <a:off x="6975027" y="3174634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8F87E274-CDFC-4133-8411-F353832CE8D5}"/>
                </a:ext>
              </a:extLst>
            </p:cNvPr>
            <p:cNvSpPr/>
            <p:nvPr/>
          </p:nvSpPr>
          <p:spPr>
            <a:xfrm rot="1800000">
              <a:off x="7615724" y="4307088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Шестиугольник 26">
              <a:extLst>
                <a:ext uri="{FF2B5EF4-FFF2-40B4-BE49-F238E27FC236}">
                  <a16:creationId xmlns:a16="http://schemas.microsoft.com/office/drawing/2014/main" id="{8E462725-F554-444D-8703-F7C95F47B6E4}"/>
                </a:ext>
              </a:extLst>
            </p:cNvPr>
            <p:cNvSpPr/>
            <p:nvPr/>
          </p:nvSpPr>
          <p:spPr>
            <a:xfrm rot="1800000">
              <a:off x="8897117" y="4297864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15F2A1-0F58-43CF-910F-2875B37B62F8}"/>
              </a:ext>
            </a:extLst>
          </p:cNvPr>
          <p:cNvSpPr txBox="1"/>
          <p:nvPr/>
        </p:nvSpPr>
        <p:spPr>
          <a:xfrm>
            <a:off x="808327" y="2620853"/>
            <a:ext cx="371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!</a:t>
            </a:r>
            <a:endParaRPr lang="ru-RU" sz="32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C6A3D3-AC20-4CC8-8B91-83037A4333C3}"/>
              </a:ext>
            </a:extLst>
          </p:cNvPr>
          <p:cNvSpPr txBox="1"/>
          <p:nvPr/>
        </p:nvSpPr>
        <p:spPr>
          <a:xfrm>
            <a:off x="772507" y="3633698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?</a:t>
            </a:r>
            <a:endParaRPr lang="ru-RU" sz="3200" b="1" dirty="0">
              <a:solidFill>
                <a:schemeClr val="bg1"/>
              </a:solidFill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392A2E23-F016-4C55-BC28-FFA3CF7D4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71" y="4789946"/>
            <a:ext cx="587465" cy="5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8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875FF-F6F1-4C90-BD98-F73FBD21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Концепция – с нее все и начинается</a:t>
            </a:r>
            <a:endParaRPr lang="ru-RU" dirty="0">
              <a:solidFill>
                <a:srgbClr val="ED7D31"/>
              </a:solidFill>
            </a:endParaRPr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AEF00ED7-EB61-4855-99E7-88680A3C8882}"/>
              </a:ext>
            </a:extLst>
          </p:cNvPr>
          <p:cNvGrpSpPr/>
          <p:nvPr/>
        </p:nvGrpSpPr>
        <p:grpSpPr>
          <a:xfrm>
            <a:off x="5735638" y="1502309"/>
            <a:ext cx="5625361" cy="794692"/>
            <a:chOff x="5735638" y="1502309"/>
            <a:chExt cx="5625361" cy="794692"/>
          </a:xfrm>
        </p:grpSpPr>
        <p:sp>
          <p:nvSpPr>
            <p:cNvPr id="16" name="Шестиугольник 15">
              <a:extLst>
                <a:ext uri="{FF2B5EF4-FFF2-40B4-BE49-F238E27FC236}">
                  <a16:creationId xmlns:a16="http://schemas.microsoft.com/office/drawing/2014/main" id="{FCA4A868-293A-445E-A75A-48A817C734EA}"/>
                </a:ext>
              </a:extLst>
            </p:cNvPr>
            <p:cNvSpPr/>
            <p:nvPr/>
          </p:nvSpPr>
          <p:spPr>
            <a:xfrm>
              <a:off x="5735638" y="1502309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A8038A-1D10-4573-ACBE-455978BC2E6B}"/>
                </a:ext>
              </a:extLst>
            </p:cNvPr>
            <p:cNvSpPr txBox="1"/>
            <p:nvPr/>
          </p:nvSpPr>
          <p:spPr>
            <a:xfrm>
              <a:off x="6456362" y="1543434"/>
              <a:ext cx="4094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Портативность</a:t>
              </a: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302F1640-E8F2-43E8-B735-BE1930F8690C}"/>
                </a:ext>
              </a:extLst>
            </p:cNvPr>
            <p:cNvSpPr/>
            <p:nvPr/>
          </p:nvSpPr>
          <p:spPr>
            <a:xfrm>
              <a:off x="6456362" y="1927669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827FF5-CDB5-492F-BE7B-25C07E2CA49C}"/>
                </a:ext>
              </a:extLst>
            </p:cNvPr>
            <p:cNvSpPr txBox="1"/>
            <p:nvPr/>
          </p:nvSpPr>
          <p:spPr>
            <a:xfrm>
              <a:off x="5781545" y="152455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887827A4-25F5-47DF-BCCE-FEF2F9360600}"/>
              </a:ext>
            </a:extLst>
          </p:cNvPr>
          <p:cNvGrpSpPr/>
          <p:nvPr/>
        </p:nvGrpSpPr>
        <p:grpSpPr>
          <a:xfrm>
            <a:off x="5735638" y="2858132"/>
            <a:ext cx="5606761" cy="632851"/>
            <a:chOff x="5735638" y="2887155"/>
            <a:chExt cx="5606761" cy="632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0F8411-E400-4534-88B0-2DED60134B2B}"/>
                </a:ext>
              </a:extLst>
            </p:cNvPr>
            <p:cNvSpPr txBox="1"/>
            <p:nvPr/>
          </p:nvSpPr>
          <p:spPr>
            <a:xfrm>
              <a:off x="6437762" y="2893434"/>
              <a:ext cx="4113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Быстродействие</a:t>
              </a: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3ACE66C4-677E-4C1D-AE6B-1FC4E2D32423}"/>
                </a:ext>
              </a:extLst>
            </p:cNvPr>
            <p:cNvSpPr/>
            <p:nvPr/>
          </p:nvSpPr>
          <p:spPr>
            <a:xfrm>
              <a:off x="6437762" y="3150674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53B7FB49-6326-490D-83D2-F54B925303E0}"/>
                </a:ext>
              </a:extLst>
            </p:cNvPr>
            <p:cNvSpPr/>
            <p:nvPr/>
          </p:nvSpPr>
          <p:spPr>
            <a:xfrm>
              <a:off x="5735638" y="2887155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477AFC-3261-4E8E-AFE0-F2EC7EB78127}"/>
                </a:ext>
              </a:extLst>
            </p:cNvPr>
            <p:cNvSpPr txBox="1"/>
            <p:nvPr/>
          </p:nvSpPr>
          <p:spPr>
            <a:xfrm>
              <a:off x="5781545" y="290441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D3D7CD82-2B4C-4C78-8707-2F772D993101}"/>
              </a:ext>
            </a:extLst>
          </p:cNvPr>
          <p:cNvGrpSpPr/>
          <p:nvPr/>
        </p:nvGrpSpPr>
        <p:grpSpPr>
          <a:xfrm>
            <a:off x="5735638" y="4207876"/>
            <a:ext cx="5654176" cy="724800"/>
            <a:chOff x="5735638" y="4164813"/>
            <a:chExt cx="5654176" cy="7248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CF1F4-CBDD-4E35-84C7-B3ADB0512F2A}"/>
                </a:ext>
              </a:extLst>
            </p:cNvPr>
            <p:cNvSpPr txBox="1"/>
            <p:nvPr/>
          </p:nvSpPr>
          <p:spPr>
            <a:xfrm>
              <a:off x="6351918" y="4217974"/>
              <a:ext cx="503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Совместимость с </a:t>
              </a:r>
              <a:r>
                <a:rPr lang="ru-RU" sz="2000" b="1" dirty="0" err="1"/>
                <a:t>T</a:t>
              </a:r>
              <a:r>
                <a:rPr lang="en-US" sz="2000" b="1" dirty="0"/>
                <a:t>he Internet of Things</a:t>
              </a:r>
              <a:endParaRPr lang="ru-RU" sz="2000" b="1" dirty="0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6ABA88CB-A345-45A1-B795-5B49F3693692}"/>
                </a:ext>
              </a:extLst>
            </p:cNvPr>
            <p:cNvSpPr/>
            <p:nvPr/>
          </p:nvSpPr>
          <p:spPr>
            <a:xfrm>
              <a:off x="6456363" y="4520281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20F3CE53-3E9C-4A48-BE59-8E6FE35507D2}"/>
                </a:ext>
              </a:extLst>
            </p:cNvPr>
            <p:cNvSpPr/>
            <p:nvPr/>
          </p:nvSpPr>
          <p:spPr>
            <a:xfrm>
              <a:off x="5735638" y="4164813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F588E8-F4E9-43FA-AEEF-2E8B39DBF7B1}"/>
                </a:ext>
              </a:extLst>
            </p:cNvPr>
            <p:cNvSpPr txBox="1"/>
            <p:nvPr/>
          </p:nvSpPr>
          <p:spPr>
            <a:xfrm>
              <a:off x="5781545" y="4187197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49B9BCE9-339B-442D-A28B-56C334269C76}"/>
              </a:ext>
            </a:extLst>
          </p:cNvPr>
          <p:cNvGrpSpPr/>
          <p:nvPr/>
        </p:nvGrpSpPr>
        <p:grpSpPr>
          <a:xfrm>
            <a:off x="5735638" y="5487399"/>
            <a:ext cx="5609268" cy="752842"/>
            <a:chOff x="5735638" y="5487399"/>
            <a:chExt cx="5609268" cy="7528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A026F6-15D1-433A-AEFA-28F433E7C92C}"/>
                </a:ext>
              </a:extLst>
            </p:cNvPr>
            <p:cNvSpPr txBox="1"/>
            <p:nvPr/>
          </p:nvSpPr>
          <p:spPr>
            <a:xfrm>
              <a:off x="6456362" y="5487399"/>
              <a:ext cx="37346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/>
                <a:t>Т</a:t>
              </a:r>
              <a:r>
                <a:rPr lang="ru-RU" sz="2000" b="1" dirty="0" err="1"/>
                <a:t>очность</a:t>
              </a:r>
              <a:r>
                <a:rPr lang="ru-RU" sz="2000" b="1" dirty="0"/>
                <a:t> </a:t>
              </a:r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1A11EC58-BF4E-4476-94F0-EA99B3704C07}"/>
                </a:ext>
              </a:extLst>
            </p:cNvPr>
            <p:cNvSpPr/>
            <p:nvPr/>
          </p:nvSpPr>
          <p:spPr>
            <a:xfrm>
              <a:off x="6440269" y="5870909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7" name="Шестиугольник 26">
              <a:extLst>
                <a:ext uri="{FF2B5EF4-FFF2-40B4-BE49-F238E27FC236}">
                  <a16:creationId xmlns:a16="http://schemas.microsoft.com/office/drawing/2014/main" id="{14699BDF-8AEF-4931-8419-4EC38092B689}"/>
                </a:ext>
              </a:extLst>
            </p:cNvPr>
            <p:cNvSpPr/>
            <p:nvPr/>
          </p:nvSpPr>
          <p:spPr>
            <a:xfrm>
              <a:off x="5735638" y="5493806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2B2E067-1137-4202-94BD-69AA76EE0FB2}"/>
                </a:ext>
              </a:extLst>
            </p:cNvPr>
            <p:cNvSpPr txBox="1"/>
            <p:nvPr/>
          </p:nvSpPr>
          <p:spPr>
            <a:xfrm>
              <a:off x="5781544" y="551619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83CA84-C501-4FC6-AB16-02148DE69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11" y="420546"/>
            <a:ext cx="2249487" cy="270110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8F3A77-6B73-8845-8E09-A92079E6A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38" y="526039"/>
            <a:ext cx="2327190" cy="3330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343D7E-9059-1E46-A646-405B61820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47" y="4061107"/>
            <a:ext cx="2236236" cy="2609662"/>
          </a:xfrm>
          <a:prstGeom prst="rect">
            <a:avLst/>
          </a:prstGeom>
        </p:spPr>
      </p:pic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A32180C-96A4-9E44-9935-47D587B6DD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64879" y="4061107"/>
            <a:ext cx="2249487" cy="2609662"/>
          </a:xfrm>
        </p:spPr>
      </p:sp>
      <p:sp>
        <p:nvSpPr>
          <p:cNvPr id="37" name="Рисунок 36">
            <a:extLst>
              <a:ext uri="{FF2B5EF4-FFF2-40B4-BE49-F238E27FC236}">
                <a16:creationId xmlns:a16="http://schemas.microsoft.com/office/drawing/2014/main" id="{FBF20BA4-9686-834A-BED6-42E73638E44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46" name="Рисунок 45" descr="Изображение выглядит как текст, внутренний, рабочий стол&#10;&#10;Автоматически созданное описание">
            <a:extLst>
              <a:ext uri="{FF2B5EF4-FFF2-40B4-BE49-F238E27FC236}">
                <a16:creationId xmlns:a16="http://schemas.microsoft.com/office/drawing/2014/main" id="{1A89074F-8783-E24D-A3D9-21E7700313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6" r="26806"/>
          <a:stretch>
            <a:fillRect/>
          </a:stretch>
        </p:blipFill>
        <p:spPr>
          <a:xfrm>
            <a:off x="227013" y="3352800"/>
            <a:ext cx="2249487" cy="3284538"/>
          </a:xfrm>
        </p:spPr>
      </p:pic>
    </p:spTree>
    <p:extLst>
      <p:ext uri="{BB962C8B-B14F-4D97-AF65-F5344CB8AC3E}">
        <p14:creationId xmlns:p14="http://schemas.microsoft.com/office/powerpoint/2010/main" val="2072442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875FF-F6F1-4C90-BD98-F73FBD21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Выбранное оборудование</a:t>
            </a:r>
            <a:endParaRPr lang="ru-RU" dirty="0">
              <a:solidFill>
                <a:srgbClr val="ED7D31"/>
              </a:solidFill>
            </a:endParaRPr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AEF00ED7-EB61-4855-99E7-88680A3C8882}"/>
              </a:ext>
            </a:extLst>
          </p:cNvPr>
          <p:cNvGrpSpPr/>
          <p:nvPr/>
        </p:nvGrpSpPr>
        <p:grpSpPr>
          <a:xfrm>
            <a:off x="5735638" y="1502309"/>
            <a:ext cx="5625361" cy="794692"/>
            <a:chOff x="5735638" y="1502309"/>
            <a:chExt cx="5625361" cy="794692"/>
          </a:xfrm>
        </p:grpSpPr>
        <p:sp>
          <p:nvSpPr>
            <p:cNvPr id="16" name="Шестиугольник 15">
              <a:extLst>
                <a:ext uri="{FF2B5EF4-FFF2-40B4-BE49-F238E27FC236}">
                  <a16:creationId xmlns:a16="http://schemas.microsoft.com/office/drawing/2014/main" id="{FCA4A868-293A-445E-A75A-48A817C734EA}"/>
                </a:ext>
              </a:extLst>
            </p:cNvPr>
            <p:cNvSpPr/>
            <p:nvPr/>
          </p:nvSpPr>
          <p:spPr>
            <a:xfrm>
              <a:off x="5735638" y="1502309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A8038A-1D10-4573-ACBE-455978BC2E6B}"/>
                </a:ext>
              </a:extLst>
            </p:cNvPr>
            <p:cNvSpPr txBox="1"/>
            <p:nvPr/>
          </p:nvSpPr>
          <p:spPr>
            <a:xfrm>
              <a:off x="6568681" y="1555331"/>
              <a:ext cx="4094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Arduino Uno</a:t>
              </a:r>
              <a:endParaRPr lang="ru-RU" sz="2000" b="1" dirty="0"/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302F1640-E8F2-43E8-B735-BE1930F8690C}"/>
                </a:ext>
              </a:extLst>
            </p:cNvPr>
            <p:cNvSpPr/>
            <p:nvPr/>
          </p:nvSpPr>
          <p:spPr>
            <a:xfrm>
              <a:off x="6456362" y="1927669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827FF5-CDB5-492F-BE7B-25C07E2CA49C}"/>
                </a:ext>
              </a:extLst>
            </p:cNvPr>
            <p:cNvSpPr txBox="1"/>
            <p:nvPr/>
          </p:nvSpPr>
          <p:spPr>
            <a:xfrm>
              <a:off x="5781545" y="152455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887827A4-25F5-47DF-BCCE-FEF2F9360600}"/>
              </a:ext>
            </a:extLst>
          </p:cNvPr>
          <p:cNvGrpSpPr/>
          <p:nvPr/>
        </p:nvGrpSpPr>
        <p:grpSpPr>
          <a:xfrm>
            <a:off x="5735638" y="2858132"/>
            <a:ext cx="5606761" cy="632851"/>
            <a:chOff x="5735638" y="2887155"/>
            <a:chExt cx="5606761" cy="632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0F8411-E400-4534-88B0-2DED60134B2B}"/>
                </a:ext>
              </a:extLst>
            </p:cNvPr>
            <p:cNvSpPr txBox="1"/>
            <p:nvPr/>
          </p:nvSpPr>
          <p:spPr>
            <a:xfrm>
              <a:off x="6437762" y="2893434"/>
              <a:ext cx="4113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Датчик пульса</a:t>
              </a: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3ACE66C4-677E-4C1D-AE6B-1FC4E2D32423}"/>
                </a:ext>
              </a:extLst>
            </p:cNvPr>
            <p:cNvSpPr/>
            <p:nvPr/>
          </p:nvSpPr>
          <p:spPr>
            <a:xfrm>
              <a:off x="6437762" y="3150674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53B7FB49-6326-490D-83D2-F54B925303E0}"/>
                </a:ext>
              </a:extLst>
            </p:cNvPr>
            <p:cNvSpPr/>
            <p:nvPr/>
          </p:nvSpPr>
          <p:spPr>
            <a:xfrm>
              <a:off x="5735638" y="2887155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477AFC-3261-4E8E-AFE0-F2EC7EB78127}"/>
                </a:ext>
              </a:extLst>
            </p:cNvPr>
            <p:cNvSpPr txBox="1"/>
            <p:nvPr/>
          </p:nvSpPr>
          <p:spPr>
            <a:xfrm>
              <a:off x="5781545" y="290441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D3D7CD82-2B4C-4C78-8707-2F772D993101}"/>
              </a:ext>
            </a:extLst>
          </p:cNvPr>
          <p:cNvGrpSpPr/>
          <p:nvPr/>
        </p:nvGrpSpPr>
        <p:grpSpPr>
          <a:xfrm>
            <a:off x="5735638" y="4207876"/>
            <a:ext cx="5691990" cy="724800"/>
            <a:chOff x="5735638" y="4164813"/>
            <a:chExt cx="5691990" cy="7248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CF1F4-CBDD-4E35-84C7-B3ADB0512F2A}"/>
                </a:ext>
              </a:extLst>
            </p:cNvPr>
            <p:cNvSpPr txBox="1"/>
            <p:nvPr/>
          </p:nvSpPr>
          <p:spPr>
            <a:xfrm>
              <a:off x="6389732" y="4217974"/>
              <a:ext cx="503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ЭКГ датчик</a:t>
              </a: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6ABA88CB-A345-45A1-B795-5B49F3693692}"/>
                </a:ext>
              </a:extLst>
            </p:cNvPr>
            <p:cNvSpPr/>
            <p:nvPr/>
          </p:nvSpPr>
          <p:spPr>
            <a:xfrm>
              <a:off x="6456363" y="4520281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20F3CE53-3E9C-4A48-BE59-8E6FE35507D2}"/>
                </a:ext>
              </a:extLst>
            </p:cNvPr>
            <p:cNvSpPr/>
            <p:nvPr/>
          </p:nvSpPr>
          <p:spPr>
            <a:xfrm>
              <a:off x="5735638" y="4164813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F588E8-F4E9-43FA-AEEF-2E8B39DBF7B1}"/>
                </a:ext>
              </a:extLst>
            </p:cNvPr>
            <p:cNvSpPr txBox="1"/>
            <p:nvPr/>
          </p:nvSpPr>
          <p:spPr>
            <a:xfrm>
              <a:off x="5781545" y="4187197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49B9BCE9-339B-442D-A28B-56C334269C76}"/>
              </a:ext>
            </a:extLst>
          </p:cNvPr>
          <p:cNvGrpSpPr/>
          <p:nvPr/>
        </p:nvGrpSpPr>
        <p:grpSpPr>
          <a:xfrm>
            <a:off x="5735638" y="5493806"/>
            <a:ext cx="5609268" cy="746435"/>
            <a:chOff x="5735638" y="5493806"/>
            <a:chExt cx="5609268" cy="74643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A026F6-15D1-433A-AEFA-28F433E7C92C}"/>
                </a:ext>
              </a:extLst>
            </p:cNvPr>
            <p:cNvSpPr txBox="1"/>
            <p:nvPr/>
          </p:nvSpPr>
          <p:spPr>
            <a:xfrm>
              <a:off x="6456362" y="5546967"/>
              <a:ext cx="37346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ESP8266</a:t>
              </a:r>
              <a:endParaRPr lang="ru-RU" sz="2000" b="1" dirty="0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1A11EC58-BF4E-4476-94F0-EA99B3704C07}"/>
                </a:ext>
              </a:extLst>
            </p:cNvPr>
            <p:cNvSpPr/>
            <p:nvPr/>
          </p:nvSpPr>
          <p:spPr>
            <a:xfrm>
              <a:off x="6440269" y="5870909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7" name="Шестиугольник 26">
              <a:extLst>
                <a:ext uri="{FF2B5EF4-FFF2-40B4-BE49-F238E27FC236}">
                  <a16:creationId xmlns:a16="http://schemas.microsoft.com/office/drawing/2014/main" id="{14699BDF-8AEF-4931-8419-4EC38092B689}"/>
                </a:ext>
              </a:extLst>
            </p:cNvPr>
            <p:cNvSpPr/>
            <p:nvPr/>
          </p:nvSpPr>
          <p:spPr>
            <a:xfrm>
              <a:off x="5735638" y="5493806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2B2E067-1137-4202-94BD-69AA76EE0FB2}"/>
                </a:ext>
              </a:extLst>
            </p:cNvPr>
            <p:cNvSpPr txBox="1"/>
            <p:nvPr/>
          </p:nvSpPr>
          <p:spPr>
            <a:xfrm>
              <a:off x="5781544" y="551619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83CA84-C501-4FC6-AB16-02148DE69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11" y="208875"/>
            <a:ext cx="2249487" cy="2701105"/>
          </a:xfrm>
          <a:prstGeom prst="rect">
            <a:avLst/>
          </a:prstGeom>
        </p:spPr>
      </p:pic>
      <p:pic>
        <p:nvPicPr>
          <p:cNvPr id="42" name="Рисунок 41" descr="Изображение выглядит как текст, электроника, цепь&#10;&#10;Автоматически созданное описание">
            <a:extLst>
              <a:ext uri="{FF2B5EF4-FFF2-40B4-BE49-F238E27FC236}">
                <a16:creationId xmlns:a16="http://schemas.microsoft.com/office/drawing/2014/main" id="{1040302F-07FA-E24C-B76C-4B2AC4C15F0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r="15381"/>
          <a:stretch>
            <a:fillRect/>
          </a:stretch>
        </p:blipFill>
        <p:spPr/>
      </p:pic>
      <p:pic>
        <p:nvPicPr>
          <p:cNvPr id="44" name="Рисунок 43" descr="Изображение выглядит как электроника, цепь&#10;&#10;Автоматически созданное описание">
            <a:extLst>
              <a:ext uri="{FF2B5EF4-FFF2-40B4-BE49-F238E27FC236}">
                <a16:creationId xmlns:a16="http://schemas.microsoft.com/office/drawing/2014/main" id="{220B88A6-DADF-E447-80DE-112D1CDC42E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" r="6904"/>
          <a:stretch>
            <a:fillRect/>
          </a:stretch>
        </p:blipFill>
        <p:spPr/>
      </p:pic>
      <p:pic>
        <p:nvPicPr>
          <p:cNvPr id="37" name="Рисунок 36" descr="Изображение выглядит как дисковый тормоз&#10;&#10;Автоматически созданное описание">
            <a:extLst>
              <a:ext uri="{FF2B5EF4-FFF2-40B4-BE49-F238E27FC236}">
                <a16:creationId xmlns:a16="http://schemas.microsoft.com/office/drawing/2014/main" id="{2298A2AC-7A66-8547-80A4-27CDCC2C497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9" r="14379"/>
          <a:stretch>
            <a:fillRect/>
          </a:stretch>
        </p:blipFill>
        <p:spPr/>
      </p:pic>
      <p:pic>
        <p:nvPicPr>
          <p:cNvPr id="46" name="Рисунок 45" descr="Изображение выглядит как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FB424655-06AB-F843-877C-222FC317DF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0" y="208875"/>
            <a:ext cx="2435224" cy="270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8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875FF-F6F1-4C90-BD98-F73FBD21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Выбранное ПО</a:t>
            </a:r>
            <a:endParaRPr lang="ru-RU" dirty="0">
              <a:solidFill>
                <a:srgbClr val="ED7D31"/>
              </a:solidFill>
            </a:endParaRPr>
          </a:p>
        </p:txBody>
      </p: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AEF00ED7-EB61-4855-99E7-88680A3C8882}"/>
              </a:ext>
            </a:extLst>
          </p:cNvPr>
          <p:cNvGrpSpPr/>
          <p:nvPr/>
        </p:nvGrpSpPr>
        <p:grpSpPr>
          <a:xfrm>
            <a:off x="5781127" y="2025103"/>
            <a:ext cx="5625361" cy="794692"/>
            <a:chOff x="5735638" y="1502309"/>
            <a:chExt cx="5625361" cy="794692"/>
          </a:xfrm>
        </p:grpSpPr>
        <p:sp>
          <p:nvSpPr>
            <p:cNvPr id="16" name="Шестиугольник 15">
              <a:extLst>
                <a:ext uri="{FF2B5EF4-FFF2-40B4-BE49-F238E27FC236}">
                  <a16:creationId xmlns:a16="http://schemas.microsoft.com/office/drawing/2014/main" id="{FCA4A868-293A-445E-A75A-48A817C734EA}"/>
                </a:ext>
              </a:extLst>
            </p:cNvPr>
            <p:cNvSpPr/>
            <p:nvPr/>
          </p:nvSpPr>
          <p:spPr>
            <a:xfrm>
              <a:off x="5735638" y="1502309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A8038A-1D10-4573-ACBE-455978BC2E6B}"/>
                </a:ext>
              </a:extLst>
            </p:cNvPr>
            <p:cNvSpPr txBox="1"/>
            <p:nvPr/>
          </p:nvSpPr>
          <p:spPr>
            <a:xfrm>
              <a:off x="6568681" y="1555331"/>
              <a:ext cx="4094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Arduino </a:t>
              </a:r>
              <a:r>
                <a:rPr lang="ru-RU" sz="2000" b="1" dirty="0" err="1"/>
                <a:t>I</a:t>
              </a:r>
              <a:r>
                <a:rPr lang="en-US" sz="2000" b="1" dirty="0"/>
                <a:t>DE</a:t>
              </a:r>
              <a:r>
                <a:rPr lang="ru-RU" sz="2000" b="1" dirty="0"/>
                <a:t> </a:t>
              </a: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302F1640-E8F2-43E8-B735-BE1930F8690C}"/>
                </a:ext>
              </a:extLst>
            </p:cNvPr>
            <p:cNvSpPr/>
            <p:nvPr/>
          </p:nvSpPr>
          <p:spPr>
            <a:xfrm>
              <a:off x="6456362" y="1927669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827FF5-CDB5-492F-BE7B-25C07E2CA49C}"/>
                </a:ext>
              </a:extLst>
            </p:cNvPr>
            <p:cNvSpPr txBox="1"/>
            <p:nvPr/>
          </p:nvSpPr>
          <p:spPr>
            <a:xfrm>
              <a:off x="5781545" y="152455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887827A4-25F5-47DF-BCCE-FEF2F9360600}"/>
              </a:ext>
            </a:extLst>
          </p:cNvPr>
          <p:cNvGrpSpPr/>
          <p:nvPr/>
        </p:nvGrpSpPr>
        <p:grpSpPr>
          <a:xfrm>
            <a:off x="5735638" y="3311450"/>
            <a:ext cx="5606761" cy="632851"/>
            <a:chOff x="5735638" y="2887155"/>
            <a:chExt cx="5606761" cy="632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0F8411-E400-4534-88B0-2DED60134B2B}"/>
                </a:ext>
              </a:extLst>
            </p:cNvPr>
            <p:cNvSpPr txBox="1"/>
            <p:nvPr/>
          </p:nvSpPr>
          <p:spPr>
            <a:xfrm>
              <a:off x="6437762" y="2893434"/>
              <a:ext cx="4113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Godot Engine</a:t>
              </a:r>
              <a:endParaRPr lang="ru-RU" sz="2000" b="1" dirty="0"/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3ACE66C4-677E-4C1D-AE6B-1FC4E2D32423}"/>
                </a:ext>
              </a:extLst>
            </p:cNvPr>
            <p:cNvSpPr/>
            <p:nvPr/>
          </p:nvSpPr>
          <p:spPr>
            <a:xfrm>
              <a:off x="6437762" y="3150674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53B7FB49-6326-490D-83D2-F54B925303E0}"/>
                </a:ext>
              </a:extLst>
            </p:cNvPr>
            <p:cNvSpPr/>
            <p:nvPr/>
          </p:nvSpPr>
          <p:spPr>
            <a:xfrm>
              <a:off x="5735638" y="2887155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477AFC-3261-4E8E-AFE0-F2EC7EB78127}"/>
                </a:ext>
              </a:extLst>
            </p:cNvPr>
            <p:cNvSpPr txBox="1"/>
            <p:nvPr/>
          </p:nvSpPr>
          <p:spPr>
            <a:xfrm>
              <a:off x="5781545" y="290441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D3D7CD82-2B4C-4C78-8707-2F772D993101}"/>
              </a:ext>
            </a:extLst>
          </p:cNvPr>
          <p:cNvGrpSpPr/>
          <p:nvPr/>
        </p:nvGrpSpPr>
        <p:grpSpPr>
          <a:xfrm>
            <a:off x="5808776" y="4699475"/>
            <a:ext cx="5691990" cy="724800"/>
            <a:chOff x="5735638" y="4164813"/>
            <a:chExt cx="5691990" cy="7248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CF1F4-CBDD-4E35-84C7-B3ADB0512F2A}"/>
                </a:ext>
              </a:extLst>
            </p:cNvPr>
            <p:cNvSpPr txBox="1"/>
            <p:nvPr/>
          </p:nvSpPr>
          <p:spPr>
            <a:xfrm>
              <a:off x="6389732" y="4217974"/>
              <a:ext cx="50378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Fritzing</a:t>
              </a:r>
              <a:endParaRPr lang="ru-RU" sz="2000" b="1" dirty="0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6ABA88CB-A345-45A1-B795-5B49F3693692}"/>
                </a:ext>
              </a:extLst>
            </p:cNvPr>
            <p:cNvSpPr/>
            <p:nvPr/>
          </p:nvSpPr>
          <p:spPr>
            <a:xfrm>
              <a:off x="6456363" y="4520281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dirty="0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20F3CE53-3E9C-4A48-BE59-8E6FE35507D2}"/>
                </a:ext>
              </a:extLst>
            </p:cNvPr>
            <p:cNvSpPr/>
            <p:nvPr/>
          </p:nvSpPr>
          <p:spPr>
            <a:xfrm>
              <a:off x="5735638" y="4164813"/>
              <a:ext cx="587465" cy="506435"/>
            </a:xfrm>
            <a:prstGeom prst="hexagon">
              <a:avLst/>
            </a:prstGeom>
            <a:solidFill>
              <a:srgbClr val="3C46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F588E8-F4E9-43FA-AEEF-2E8B39DBF7B1}"/>
                </a:ext>
              </a:extLst>
            </p:cNvPr>
            <p:cNvSpPr txBox="1"/>
            <p:nvPr/>
          </p:nvSpPr>
          <p:spPr>
            <a:xfrm>
              <a:off x="5781545" y="4187197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DDDAE60F-AF9F-6D4B-9C7D-A0C2C7CA917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" r="6904"/>
          <a:stretch>
            <a:fillRect/>
          </a:stretch>
        </p:blipFill>
        <p:spPr>
          <a:xfrm>
            <a:off x="2901000" y="4149000"/>
            <a:ext cx="1980000" cy="2297026"/>
          </a:xfr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6CF2B396-511A-E448-A11D-F3DD90A89C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75" r="31175"/>
          <a:stretch>
            <a:fillRect/>
          </a:stretch>
        </p:blipFill>
        <p:spPr>
          <a:xfrm>
            <a:off x="263525" y="1795463"/>
            <a:ext cx="2249488" cy="3286125"/>
          </a:xfr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882551EA-5BCD-644B-AFD7-F2BA153674D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5756" r="15756"/>
          <a:stretch>
            <a:fillRect/>
          </a:stretch>
        </p:blipFill>
        <p:spPr>
          <a:xfrm>
            <a:off x="2769469" y="1879"/>
            <a:ext cx="2249487" cy="3194662"/>
          </a:xfrm>
        </p:spPr>
      </p:pic>
    </p:spTree>
    <p:extLst>
      <p:ext uri="{BB962C8B-B14F-4D97-AF65-F5344CB8AC3E}">
        <p14:creationId xmlns:p14="http://schemas.microsoft.com/office/powerpoint/2010/main" val="3287554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противолежащие углы 1">
            <a:extLst>
              <a:ext uri="{FF2B5EF4-FFF2-40B4-BE49-F238E27FC236}">
                <a16:creationId xmlns:a16="http://schemas.microsoft.com/office/drawing/2014/main" id="{C1B74FFC-22B1-4F16-9F6B-5FCDAD8B4FD8}"/>
              </a:ext>
            </a:extLst>
          </p:cNvPr>
          <p:cNvSpPr/>
          <p:nvPr/>
        </p:nvSpPr>
        <p:spPr>
          <a:xfrm>
            <a:off x="966000" y="1807289"/>
            <a:ext cx="3240000" cy="3421993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противолежащие углы 2">
            <a:extLst>
              <a:ext uri="{FF2B5EF4-FFF2-40B4-BE49-F238E27FC236}">
                <a16:creationId xmlns:a16="http://schemas.microsoft.com/office/drawing/2014/main" id="{7613D9BA-71A9-47BA-9567-325935C95C35}"/>
              </a:ext>
            </a:extLst>
          </p:cNvPr>
          <p:cNvSpPr/>
          <p:nvPr/>
        </p:nvSpPr>
        <p:spPr>
          <a:xfrm>
            <a:off x="4476000" y="1808639"/>
            <a:ext cx="3240000" cy="3421993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8E3A65CF-5054-4F37-A296-63B5A4B88DAC}"/>
              </a:ext>
            </a:extLst>
          </p:cNvPr>
          <p:cNvSpPr/>
          <p:nvPr/>
        </p:nvSpPr>
        <p:spPr>
          <a:xfrm>
            <a:off x="7986000" y="1807289"/>
            <a:ext cx="3240000" cy="3421993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: скругленные противолежащие углы 7">
            <a:extLst>
              <a:ext uri="{FF2B5EF4-FFF2-40B4-BE49-F238E27FC236}">
                <a16:creationId xmlns:a16="http://schemas.microsoft.com/office/drawing/2014/main" id="{6CBA279B-9704-4BE5-AA02-3B3B1821AC92}"/>
              </a:ext>
            </a:extLst>
          </p:cNvPr>
          <p:cNvSpPr/>
          <p:nvPr/>
        </p:nvSpPr>
        <p:spPr>
          <a:xfrm>
            <a:off x="2248500" y="1944000"/>
            <a:ext cx="675000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противолежащие углы 10">
            <a:extLst>
              <a:ext uri="{FF2B5EF4-FFF2-40B4-BE49-F238E27FC236}">
                <a16:creationId xmlns:a16="http://schemas.microsoft.com/office/drawing/2014/main" id="{D4D9F486-5A59-4C5F-88E8-5EAEAC94D4F6}"/>
              </a:ext>
            </a:extLst>
          </p:cNvPr>
          <p:cNvSpPr/>
          <p:nvPr/>
        </p:nvSpPr>
        <p:spPr>
          <a:xfrm>
            <a:off x="9268500" y="1944000"/>
            <a:ext cx="675000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03294A7C-8FEB-4EE8-998A-041151B9C268}"/>
              </a:ext>
            </a:extLst>
          </p:cNvPr>
          <p:cNvSpPr/>
          <p:nvPr/>
        </p:nvSpPr>
        <p:spPr>
          <a:xfrm>
            <a:off x="5821156" y="1944000"/>
            <a:ext cx="675000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F5774C-1F1F-43D3-BDFC-31644976D97E}"/>
              </a:ext>
            </a:extLst>
          </p:cNvPr>
          <p:cNvSpPr txBox="1"/>
          <p:nvPr/>
        </p:nvSpPr>
        <p:spPr>
          <a:xfrm>
            <a:off x="2310925" y="194076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E9AC69-6186-4542-9D6C-5B6BCA0B600A}"/>
              </a:ext>
            </a:extLst>
          </p:cNvPr>
          <p:cNvSpPr txBox="1"/>
          <p:nvPr/>
        </p:nvSpPr>
        <p:spPr>
          <a:xfrm>
            <a:off x="5883580" y="1915780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23E6B3-0883-4C44-B96F-9E8C86EB7F07}"/>
              </a:ext>
            </a:extLst>
          </p:cNvPr>
          <p:cNvSpPr txBox="1"/>
          <p:nvPr/>
        </p:nvSpPr>
        <p:spPr>
          <a:xfrm>
            <a:off x="9330924" y="1915780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E8D70C-0335-4404-8578-3DE67239AEF6}"/>
              </a:ext>
            </a:extLst>
          </p:cNvPr>
          <p:cNvSpPr txBox="1"/>
          <p:nvPr/>
        </p:nvSpPr>
        <p:spPr>
          <a:xfrm>
            <a:off x="1294021" y="2441971"/>
            <a:ext cx="2583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Сбор информации о пользователе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DE372FAA-4895-48D7-8EF3-0AAF6AF17A00}"/>
              </a:ext>
            </a:extLst>
          </p:cNvPr>
          <p:cNvSpPr/>
          <p:nvPr/>
        </p:nvSpPr>
        <p:spPr>
          <a:xfrm>
            <a:off x="1200586" y="3845637"/>
            <a:ext cx="27708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lang="ru-RU" sz="1400" dirty="0"/>
              <a:t>История поиска сети</a:t>
            </a:r>
          </a:p>
          <a:p>
            <a:pPr marL="342900" indent="-342900" algn="ctr">
              <a:buAutoNum type="arabicPeriod"/>
            </a:pPr>
            <a:r>
              <a:rPr lang="ru-RU" sz="1400" dirty="0"/>
              <a:t>Аудиоканал устройства</a:t>
            </a:r>
          </a:p>
          <a:p>
            <a:pPr marL="342900" indent="-342900" algn="ctr">
              <a:buAutoNum type="arabicPeriod"/>
            </a:pPr>
            <a:r>
              <a:rPr lang="ru-RU" sz="1400" dirty="0"/>
              <a:t>Посещения и переходы в социальных сетях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B2B15A-7D64-44A5-89CF-2F01009FB53A}"/>
              </a:ext>
            </a:extLst>
          </p:cNvPr>
          <p:cNvSpPr txBox="1"/>
          <p:nvPr/>
        </p:nvSpPr>
        <p:spPr>
          <a:xfrm>
            <a:off x="4804020" y="2441971"/>
            <a:ext cx="2583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Анализ полученных данных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7DAFE2C4-848A-4478-8936-6B1CCD0A0A76}"/>
              </a:ext>
            </a:extLst>
          </p:cNvPr>
          <p:cNvSpPr/>
          <p:nvPr/>
        </p:nvSpPr>
        <p:spPr>
          <a:xfrm>
            <a:off x="4710586" y="3845637"/>
            <a:ext cx="277082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1400" dirty="0"/>
              <a:t>Использование технологии ИИ для анализа данных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1400" dirty="0"/>
              <a:t>Представление диаграмм интересов  пользователя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1400" dirty="0"/>
              <a:t>Хранение информации на серверах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75AF0E-DE91-4EB7-B0F9-8C3501126558}"/>
              </a:ext>
            </a:extLst>
          </p:cNvPr>
          <p:cNvSpPr txBox="1"/>
          <p:nvPr/>
        </p:nvSpPr>
        <p:spPr>
          <a:xfrm>
            <a:off x="8314020" y="2423797"/>
            <a:ext cx="2583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Появление рекламы на экране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F4D09E8D-E8C9-4345-9555-FE9E175C99C9}"/>
              </a:ext>
            </a:extLst>
          </p:cNvPr>
          <p:cNvSpPr/>
          <p:nvPr/>
        </p:nvSpPr>
        <p:spPr>
          <a:xfrm>
            <a:off x="8220586" y="3845637"/>
            <a:ext cx="27708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На основании П.2 выводится реклама на экран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BB8E06-3E57-42EB-A0FD-05459337372C}"/>
              </a:ext>
            </a:extLst>
          </p:cNvPr>
          <p:cNvSpPr txBox="1"/>
          <p:nvPr/>
        </p:nvSpPr>
        <p:spPr>
          <a:xfrm>
            <a:off x="3982728" y="51156"/>
            <a:ext cx="42265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/>
              <a:t>Принцип работы</a:t>
            </a: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96DAC3A2-B1F5-4F30-90B8-93F4F7011F70}"/>
              </a:ext>
            </a:extLst>
          </p:cNvPr>
          <p:cNvSpPr/>
          <p:nvPr/>
        </p:nvSpPr>
        <p:spPr>
          <a:xfrm>
            <a:off x="1173826" y="752542"/>
            <a:ext cx="9294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/>
              <a:t>Для успешной реализации рекламы требуется далеко не один человек. Одни из самых распространенных лиц в данной сфере –аналитики, </a:t>
            </a:r>
            <a:r>
              <a:rPr lang="ru-RU" dirty="0" err="1"/>
              <a:t>таргетологи</a:t>
            </a:r>
            <a:r>
              <a:rPr lang="ru-RU" dirty="0"/>
              <a:t>, программисты.</a:t>
            </a:r>
          </a:p>
        </p:txBody>
      </p:sp>
    </p:spTree>
    <p:extLst>
      <p:ext uri="{BB962C8B-B14F-4D97-AF65-F5344CB8AC3E}">
        <p14:creationId xmlns:p14="http://schemas.microsoft.com/office/powerpoint/2010/main" val="177390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BBD38C4-87A6-472B-A1E5-7BA8A19CE3CA}"/>
              </a:ext>
            </a:extLst>
          </p:cNvPr>
          <p:cNvSpPr/>
          <p:nvPr/>
        </p:nvSpPr>
        <p:spPr>
          <a:xfrm>
            <a:off x="-3972179" y="-1"/>
            <a:ext cx="7944357" cy="6858000"/>
          </a:xfrm>
          <a:custGeom>
            <a:avLst/>
            <a:gdLst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639925 w 2639925"/>
              <a:gd name="connsiteY2" fmla="*/ 6858000 h 6858000"/>
              <a:gd name="connsiteX3" fmla="*/ 0 w 2639925"/>
              <a:gd name="connsiteY3" fmla="*/ 6858000 h 6858000"/>
              <a:gd name="connsiteX4" fmla="*/ 0 w 2639925"/>
              <a:gd name="connsiteY4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628900 w 2639925"/>
              <a:gd name="connsiteY2" fmla="*/ 2009775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085975 w 2639925"/>
              <a:gd name="connsiteY2" fmla="*/ 2038350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2381250 w 2639925"/>
              <a:gd name="connsiteY3" fmla="*/ 4857750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1990725 w 2639925"/>
              <a:gd name="connsiteY3" fmla="*/ 4876800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1990725 w 2639925"/>
              <a:gd name="connsiteY3" fmla="*/ 5050971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39925" h="6858000">
                <a:moveTo>
                  <a:pt x="0" y="0"/>
                </a:moveTo>
                <a:lnTo>
                  <a:pt x="2639925" y="0"/>
                </a:lnTo>
                <a:lnTo>
                  <a:pt x="1990725" y="1990725"/>
                </a:lnTo>
                <a:lnTo>
                  <a:pt x="1990725" y="5050971"/>
                </a:lnTo>
                <a:lnTo>
                  <a:pt x="263992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AFA92017-5A71-43DE-962B-93D81B320387}"/>
              </a:ext>
            </a:extLst>
          </p:cNvPr>
          <p:cNvSpPr/>
          <p:nvPr/>
        </p:nvSpPr>
        <p:spPr>
          <a:xfrm>
            <a:off x="5831550" y="1447092"/>
            <a:ext cx="5580000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4" name="Полилиния: фигура 23">
            <a:extLst>
              <a:ext uri="{FF2B5EF4-FFF2-40B4-BE49-F238E27FC236}">
                <a16:creationId xmlns:a16="http://schemas.microsoft.com/office/drawing/2014/main" id="{BC85A074-3F9D-437C-B2DE-DCAF80B82D5A}"/>
              </a:ext>
            </a:extLst>
          </p:cNvPr>
          <p:cNvSpPr/>
          <p:nvPr/>
        </p:nvSpPr>
        <p:spPr>
          <a:xfrm>
            <a:off x="5879550" y="4912090"/>
            <a:ext cx="5580000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25" name="Полилиния: фигура 24">
            <a:extLst>
              <a:ext uri="{FF2B5EF4-FFF2-40B4-BE49-F238E27FC236}">
                <a16:creationId xmlns:a16="http://schemas.microsoft.com/office/drawing/2014/main" id="{7E22BA43-D6D0-468F-AA73-1A16FE9C9B9C}"/>
              </a:ext>
            </a:extLst>
          </p:cNvPr>
          <p:cNvSpPr/>
          <p:nvPr/>
        </p:nvSpPr>
        <p:spPr>
          <a:xfrm>
            <a:off x="6596550" y="3216640"/>
            <a:ext cx="5580000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1E52F0E5-A701-46B7-93E6-826C2E6D141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71000" y="2780403"/>
            <a:ext cx="2177475" cy="2177475"/>
          </a:xfrm>
          <a:prstGeom prst="rect">
            <a:avLst/>
          </a:prstGeom>
        </p:spPr>
      </p:pic>
      <p:sp>
        <p:nvSpPr>
          <p:cNvPr id="28" name="Дуга 27">
            <a:extLst>
              <a:ext uri="{FF2B5EF4-FFF2-40B4-BE49-F238E27FC236}">
                <a16:creationId xmlns:a16="http://schemas.microsoft.com/office/drawing/2014/main" id="{E48D25B4-3BD1-409A-ABE9-E2BD6382D55C}"/>
              </a:ext>
            </a:extLst>
          </p:cNvPr>
          <p:cNvSpPr/>
          <p:nvPr/>
        </p:nvSpPr>
        <p:spPr>
          <a:xfrm rot="13602773">
            <a:off x="2766000" y="2347092"/>
            <a:ext cx="3065550" cy="3065550"/>
          </a:xfrm>
          <a:prstGeom prst="arc">
            <a:avLst>
              <a:gd name="adj1" fmla="val 13591648"/>
              <a:gd name="adj2" fmla="val 2384487"/>
            </a:avLst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DA7B5BD2-9D27-4CD1-ACBA-82892017AE9A}"/>
              </a:ext>
            </a:extLst>
          </p:cNvPr>
          <p:cNvCxnSpPr>
            <a:cxnSpLocks/>
            <a:stCxn id="23" idx="15"/>
          </p:cNvCxnSpPr>
          <p:nvPr/>
        </p:nvCxnSpPr>
        <p:spPr>
          <a:xfrm flipH="1">
            <a:off x="4251000" y="2099593"/>
            <a:ext cx="1580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16A0C5CE-244C-4B48-A069-27A5659DE144}"/>
              </a:ext>
            </a:extLst>
          </p:cNvPr>
          <p:cNvCxnSpPr>
            <a:cxnSpLocks/>
          </p:cNvCxnSpPr>
          <p:nvPr/>
        </p:nvCxnSpPr>
        <p:spPr>
          <a:xfrm flipV="1">
            <a:off x="4251000" y="2099593"/>
            <a:ext cx="0" cy="680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79F0EC7B-122C-4BF7-B14B-31EE9F64ED92}"/>
              </a:ext>
            </a:extLst>
          </p:cNvPr>
          <p:cNvCxnSpPr>
            <a:cxnSpLocks/>
          </p:cNvCxnSpPr>
          <p:nvPr/>
        </p:nvCxnSpPr>
        <p:spPr>
          <a:xfrm flipV="1">
            <a:off x="4251000" y="4912091"/>
            <a:ext cx="0" cy="66176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1112A4B0-0625-4DC7-9A07-534D4B4AE1C5}"/>
              </a:ext>
            </a:extLst>
          </p:cNvPr>
          <p:cNvCxnSpPr>
            <a:cxnSpLocks/>
          </p:cNvCxnSpPr>
          <p:nvPr/>
        </p:nvCxnSpPr>
        <p:spPr>
          <a:xfrm flipH="1">
            <a:off x="4251000" y="5573851"/>
            <a:ext cx="16059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94065879-2B31-4C19-93D2-8D6A19BBA4B3}"/>
              </a:ext>
            </a:extLst>
          </p:cNvPr>
          <p:cNvCxnSpPr>
            <a:cxnSpLocks/>
          </p:cNvCxnSpPr>
          <p:nvPr/>
        </p:nvCxnSpPr>
        <p:spPr>
          <a:xfrm flipH="1">
            <a:off x="5342125" y="3869141"/>
            <a:ext cx="1248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1DEBDAE-0271-4E96-AD2B-AB9A7B8E4D82}"/>
              </a:ext>
            </a:extLst>
          </p:cNvPr>
          <p:cNvSpPr txBox="1"/>
          <p:nvPr/>
        </p:nvSpPr>
        <p:spPr>
          <a:xfrm>
            <a:off x="6293251" y="1835047"/>
            <a:ext cx="3783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Увеличение портативности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ADBEEB-2426-410C-A0FD-EF2B0C1DA159}"/>
              </a:ext>
            </a:extLst>
          </p:cNvPr>
          <p:cNvSpPr txBox="1"/>
          <p:nvPr/>
        </p:nvSpPr>
        <p:spPr>
          <a:xfrm>
            <a:off x="6388025" y="5102163"/>
            <a:ext cx="41963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b="1" dirty="0">
                <a:solidFill>
                  <a:schemeClr val="bg1"/>
                </a:solidFill>
              </a:rPr>
              <a:t>Повышение точности измерений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97FD21-1C94-4BD0-A542-AE928603430D}"/>
              </a:ext>
            </a:extLst>
          </p:cNvPr>
          <p:cNvSpPr txBox="1"/>
          <p:nvPr/>
        </p:nvSpPr>
        <p:spPr>
          <a:xfrm>
            <a:off x="6906000" y="3605786"/>
            <a:ext cx="423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Вовлечение инвесторов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D90C2EB-832E-45A7-92F5-A6C06A33B1A0}"/>
              </a:ext>
            </a:extLst>
          </p:cNvPr>
          <p:cNvSpPr txBox="1"/>
          <p:nvPr/>
        </p:nvSpPr>
        <p:spPr>
          <a:xfrm>
            <a:off x="3441003" y="179392"/>
            <a:ext cx="87667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Дальнейшая модернизация</a:t>
            </a:r>
          </a:p>
        </p:txBody>
      </p:sp>
    </p:spTree>
    <p:extLst>
      <p:ext uri="{BB962C8B-B14F-4D97-AF65-F5344CB8AC3E}">
        <p14:creationId xmlns:p14="http://schemas.microsoft.com/office/powerpoint/2010/main" val="469923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BBA6A9-5145-504E-B271-CF560D6E6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205360"/>
            <a:ext cx="12192001" cy="7120193"/>
          </a:xfrm>
          <a:prstGeom prst="rect">
            <a:avLst/>
          </a:prstGeom>
        </p:spPr>
      </p:pic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0C370953-F495-4EB6-B835-70A5E7B3F6EE}"/>
              </a:ext>
            </a:extLst>
          </p:cNvPr>
          <p:cNvSpPr/>
          <p:nvPr/>
        </p:nvSpPr>
        <p:spPr>
          <a:xfrm rot="10800000">
            <a:off x="0" y="-61352"/>
            <a:ext cx="7512001" cy="6976184"/>
          </a:xfrm>
          <a:custGeom>
            <a:avLst/>
            <a:gdLst>
              <a:gd name="connsiteX0" fmla="*/ 7512001 w 7512001"/>
              <a:gd name="connsiteY0" fmla="*/ 6976184 h 6976184"/>
              <a:gd name="connsiteX1" fmla="*/ 7471158 w 7512001"/>
              <a:gd name="connsiteY1" fmla="*/ 6914835 h 6976184"/>
              <a:gd name="connsiteX2" fmla="*/ 0 w 7512001"/>
              <a:gd name="connsiteY2" fmla="*/ 6914835 h 6976184"/>
              <a:gd name="connsiteX3" fmla="*/ 2882430 w 7512001"/>
              <a:gd name="connsiteY3" fmla="*/ 0 h 6976184"/>
              <a:gd name="connsiteX4" fmla="*/ 2920480 w 7512001"/>
              <a:gd name="connsiteY4" fmla="*/ 56832 h 6976184"/>
              <a:gd name="connsiteX5" fmla="*/ 7512001 w 7512001"/>
              <a:gd name="connsiteY5" fmla="*/ 56832 h 697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2001" h="6976184">
                <a:moveTo>
                  <a:pt x="7512001" y="6976184"/>
                </a:moveTo>
                <a:lnTo>
                  <a:pt x="7471158" y="6914835"/>
                </a:lnTo>
                <a:lnTo>
                  <a:pt x="0" y="6914835"/>
                </a:lnTo>
                <a:lnTo>
                  <a:pt x="2882430" y="0"/>
                </a:lnTo>
                <a:lnTo>
                  <a:pt x="2920480" y="56832"/>
                </a:lnTo>
                <a:lnTo>
                  <a:pt x="7512001" y="56832"/>
                </a:lnTo>
                <a:close/>
              </a:path>
            </a:pathLst>
          </a:custGeom>
          <a:solidFill>
            <a:srgbClr val="3C4654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ru-RU" dirty="0"/>
              <a:t>Ф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FFD0F1-A8A3-42C9-B720-DC92A4B978A6}"/>
              </a:ext>
            </a:extLst>
          </p:cNvPr>
          <p:cNvSpPr/>
          <p:nvPr/>
        </p:nvSpPr>
        <p:spPr>
          <a:xfrm>
            <a:off x="-1" y="3068638"/>
            <a:ext cx="4386001" cy="1589828"/>
          </a:xfrm>
          <a:custGeom>
            <a:avLst/>
            <a:gdLst>
              <a:gd name="connsiteX0" fmla="*/ 0 w 4386001"/>
              <a:gd name="connsiteY0" fmla="*/ 0 h 865933"/>
              <a:gd name="connsiteX1" fmla="*/ 4386001 w 4386001"/>
              <a:gd name="connsiteY1" fmla="*/ 0 h 865933"/>
              <a:gd name="connsiteX2" fmla="*/ 4386001 w 4386001"/>
              <a:gd name="connsiteY2" fmla="*/ 865933 h 865933"/>
              <a:gd name="connsiteX3" fmla="*/ 0 w 4386001"/>
              <a:gd name="connsiteY3" fmla="*/ 865933 h 865933"/>
              <a:gd name="connsiteX4" fmla="*/ 0 w 4386001"/>
              <a:gd name="connsiteY4" fmla="*/ 0 h 865933"/>
              <a:gd name="connsiteX0" fmla="*/ 0 w 4386001"/>
              <a:gd name="connsiteY0" fmla="*/ 0 h 865933"/>
              <a:gd name="connsiteX1" fmla="*/ 4386001 w 4386001"/>
              <a:gd name="connsiteY1" fmla="*/ 0 h 865933"/>
              <a:gd name="connsiteX2" fmla="*/ 3547801 w 4386001"/>
              <a:gd name="connsiteY2" fmla="*/ 865933 h 865933"/>
              <a:gd name="connsiteX3" fmla="*/ 0 w 4386001"/>
              <a:gd name="connsiteY3" fmla="*/ 865933 h 865933"/>
              <a:gd name="connsiteX4" fmla="*/ 0 w 4386001"/>
              <a:gd name="connsiteY4" fmla="*/ 0 h 86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001" h="865933">
                <a:moveTo>
                  <a:pt x="0" y="0"/>
                </a:moveTo>
                <a:lnTo>
                  <a:pt x="4386001" y="0"/>
                </a:lnTo>
                <a:lnTo>
                  <a:pt x="3547801" y="865933"/>
                </a:lnTo>
                <a:lnTo>
                  <a:pt x="0" y="86593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5428684" y="2827955"/>
            <a:ext cx="559378" cy="4356910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59378"/>
              <a:gd name="connsiteY0" fmla="*/ 222006 h 5400000"/>
              <a:gd name="connsiteX1" fmla="*/ 540000 w 559378"/>
              <a:gd name="connsiteY1" fmla="*/ 0 h 5400000"/>
              <a:gd name="connsiteX2" fmla="*/ 559378 w 559378"/>
              <a:gd name="connsiteY2" fmla="*/ 5121168 h 5400000"/>
              <a:gd name="connsiteX3" fmla="*/ 0 w 559378"/>
              <a:gd name="connsiteY3" fmla="*/ 5400000 h 5400000"/>
              <a:gd name="connsiteX4" fmla="*/ 32 w 559378"/>
              <a:gd name="connsiteY4" fmla="*/ 222006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9378" h="5400000">
                <a:moveTo>
                  <a:pt x="32" y="222006"/>
                </a:moveTo>
                <a:lnTo>
                  <a:pt x="540000" y="0"/>
                </a:lnTo>
                <a:cubicBezTo>
                  <a:pt x="546459" y="1707056"/>
                  <a:pt x="552919" y="3414112"/>
                  <a:pt x="559378" y="5121168"/>
                </a:cubicBezTo>
                <a:lnTo>
                  <a:pt x="0" y="5400000"/>
                </a:lnTo>
                <a:cubicBezTo>
                  <a:pt x="11" y="3674002"/>
                  <a:pt x="21" y="1948004"/>
                  <a:pt x="32" y="222006"/>
                </a:cubicBez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7186273" y="-358921"/>
            <a:ext cx="540000" cy="5111456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3336 w 540000"/>
              <a:gd name="connsiteY0" fmla="*/ 21435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33336 w 540000"/>
              <a:gd name="connsiteY4" fmla="*/ 21435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" h="5400000">
                <a:moveTo>
                  <a:pt x="33336" y="214350"/>
                </a:moveTo>
                <a:lnTo>
                  <a:pt x="540000" y="0"/>
                </a:lnTo>
                <a:lnTo>
                  <a:pt x="465692" y="5204060"/>
                </a:lnTo>
                <a:lnTo>
                  <a:pt x="0" y="5400000"/>
                </a:lnTo>
                <a:lnTo>
                  <a:pt x="33336" y="214350"/>
                </a:lnTo>
                <a:close/>
              </a:path>
            </a:pathLst>
          </a:cu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3795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rgbClr val="3C46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314723" y="3011241"/>
            <a:ext cx="3711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</a:rPr>
              <a:t>Спасибо за внимание</a:t>
            </a:r>
            <a:r>
              <a:rPr lang="en-US" sz="5400" dirty="0">
                <a:solidFill>
                  <a:schemeClr val="bg1"/>
                </a:solidFill>
              </a:rPr>
              <a:t>!</a:t>
            </a:r>
            <a:endParaRPr lang="ru-RU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5691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4642</TotalTime>
  <Words>209</Words>
  <Application>Microsoft Macintosh PowerPoint</Application>
  <PresentationFormat>Широкоэкранный</PresentationFormat>
  <Paragraphs>70</Paragraphs>
  <Slides>9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Концепция – с нее все и начинается</vt:lpstr>
      <vt:lpstr>Выбранное оборудование</vt:lpstr>
      <vt:lpstr>Выбранное ПО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Козырев</dc:creator>
  <cp:lastModifiedBy>Артем Чернов</cp:lastModifiedBy>
  <cp:revision>79</cp:revision>
  <dcterms:created xsi:type="dcterms:W3CDTF">2020-06-06T17:14:33Z</dcterms:created>
  <dcterms:modified xsi:type="dcterms:W3CDTF">2021-03-25T07:49:55Z</dcterms:modified>
</cp:coreProperties>
</file>

<file path=docProps/thumbnail.jpeg>
</file>